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0" r:id="rId2"/>
    <p:sldMasterId id="2147483651" r:id="rId3"/>
  </p:sldMasterIdLst>
  <p:notesMasterIdLst>
    <p:notesMasterId r:id="rId42"/>
  </p:notesMasterIdLst>
  <p:sldIdLst>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91" r:id="rId35"/>
    <p:sldId id="292" r:id="rId36"/>
    <p:sldId id="293" r:id="rId37"/>
    <p:sldId id="294" r:id="rId38"/>
    <p:sldId id="295" r:id="rId39"/>
    <p:sldId id="296" r:id="rId40"/>
    <p:sldId id="258"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E3AB"/>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B54F0-B6AF-41C1-956C-BDB6B1F71232}" type="doc">
      <dgm:prSet loTypeId="urn:microsoft.com/office/officeart/2005/8/layout/cycle1" loCatId="cycle" qsTypeId="urn:microsoft.com/office/officeart/2005/8/quickstyle/simple1" qsCatId="simple" csTypeId="urn:microsoft.com/office/officeart/2005/8/colors/accent1_2" csCatId="accent1" phldr="1"/>
      <dgm:spPr/>
    </dgm:pt>
    <dgm:pt modelId="{C4550120-C4B7-48A3-8FA1-BD1C5FBCCED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Target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Setting</a:t>
          </a:r>
        </a:p>
      </dgm:t>
    </dgm:pt>
    <dgm:pt modelId="{0112837B-0460-4F32-AF81-C4F215C21042}" type="parTrans" cxnId="{C10E81F7-1814-4095-94FD-F2194F97FBC5}">
      <dgm:prSet/>
      <dgm:spPr/>
      <dgm:t>
        <a:bodyPr/>
        <a:lstStyle/>
        <a:p>
          <a:endParaRPr lang="en-US">
            <a:solidFill>
              <a:schemeClr val="tx1">
                <a:lumMod val="95000"/>
              </a:schemeClr>
            </a:solidFill>
          </a:endParaRPr>
        </a:p>
      </dgm:t>
    </dgm:pt>
    <dgm:pt modelId="{A895D4CB-E8FA-4F83-A59F-B5D93BD6B5E0}" type="sibTrans" cxnId="{C10E81F7-1814-4095-94FD-F2194F97FBC5}">
      <dgm:prSet/>
      <dgm:spPr>
        <a:solidFill>
          <a:schemeClr val="tx1">
            <a:lumMod val="75000"/>
          </a:schemeClr>
        </a:solidFill>
      </dgm:spPr>
      <dgm:t>
        <a:bodyPr/>
        <a:lstStyle/>
        <a:p>
          <a:endParaRPr lang="en-US">
            <a:solidFill>
              <a:schemeClr val="tx1">
                <a:lumMod val="95000"/>
              </a:schemeClr>
            </a:solidFill>
          </a:endParaRPr>
        </a:p>
      </dgm:t>
    </dgm:pt>
    <dgm:pt modelId="{B4343614-C173-4C3F-9201-9518900DA2E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lumMod val="95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lumMod val="95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lumMod val="95000"/>
              </a:schemeClr>
            </a:solidFill>
            <a:effectLst/>
            <a:latin typeface="Arial" charset="0"/>
          </a:endParaRPr>
        </a:p>
      </dgm:t>
    </dgm:pt>
    <dgm:pt modelId="{5E38EBDC-F584-43B4-A39B-158DB96C0DCD}" type="parTrans" cxnId="{5FE37885-F533-4FB5-8069-62EB28883EAB}">
      <dgm:prSet/>
      <dgm:spPr/>
      <dgm:t>
        <a:bodyPr/>
        <a:lstStyle/>
        <a:p>
          <a:endParaRPr lang="en-US">
            <a:solidFill>
              <a:schemeClr val="tx1">
                <a:lumMod val="95000"/>
              </a:schemeClr>
            </a:solidFill>
          </a:endParaRPr>
        </a:p>
      </dgm:t>
    </dgm:pt>
    <dgm:pt modelId="{3AF67A91-CC13-4816-9928-F0D54E770659}" type="sibTrans" cxnId="{5FE37885-F533-4FB5-8069-62EB28883EAB}">
      <dgm:prSet/>
      <dgm:spPr>
        <a:solidFill>
          <a:schemeClr val="tx1">
            <a:lumMod val="75000"/>
          </a:schemeClr>
        </a:solidFill>
      </dgm:spPr>
      <dgm:t>
        <a:bodyPr/>
        <a:lstStyle/>
        <a:p>
          <a:endParaRPr lang="en-US">
            <a:solidFill>
              <a:schemeClr val="tx1">
                <a:lumMod val="95000"/>
              </a:schemeClr>
            </a:solidFill>
          </a:endParaRPr>
        </a:p>
      </dgm:t>
    </dgm:pt>
    <dgm:pt modelId="{E762EBD8-1E50-4BF6-A4B2-6ABDDDCFF49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Improved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Program &amp;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Resource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lumMod val="75000"/>
                </a:schemeClr>
              </a:solidFill>
              <a:effectLst/>
              <a:latin typeface="Arial" charset="0"/>
            </a:rPr>
            <a:t>Management</a:t>
          </a:r>
        </a:p>
      </dgm:t>
    </dgm:pt>
    <dgm:pt modelId="{1214C2DE-8AEA-407E-8BBC-1B05E982FFFF}" type="parTrans" cxnId="{050E4C4B-1976-44E9-BE5D-F1FE820628BD}">
      <dgm:prSet/>
      <dgm:spPr/>
      <dgm:t>
        <a:bodyPr/>
        <a:lstStyle/>
        <a:p>
          <a:endParaRPr lang="en-US">
            <a:solidFill>
              <a:schemeClr val="tx1">
                <a:lumMod val="95000"/>
              </a:schemeClr>
            </a:solidFill>
          </a:endParaRPr>
        </a:p>
      </dgm:t>
    </dgm:pt>
    <dgm:pt modelId="{152FD15B-BA6F-468F-B629-FFF570F368D2}" type="sibTrans" cxnId="{050E4C4B-1976-44E9-BE5D-F1FE820628BD}">
      <dgm:prSet/>
      <dgm:spPr>
        <a:solidFill>
          <a:schemeClr val="tx1">
            <a:lumMod val="75000"/>
          </a:schemeClr>
        </a:solidFill>
        <a:ln>
          <a:solidFill>
            <a:schemeClr val="tx1">
              <a:lumMod val="95000"/>
            </a:schemeClr>
          </a:solidFill>
        </a:ln>
      </dgm:spPr>
      <dgm:t>
        <a:bodyPr/>
        <a:lstStyle/>
        <a:p>
          <a:endParaRPr lang="en-US">
            <a:solidFill>
              <a:schemeClr val="tx1">
                <a:lumMod val="95000"/>
              </a:schemeClr>
            </a:solidFill>
          </a:endParaRPr>
        </a:p>
      </dgm:t>
    </dgm:pt>
    <dgm:pt modelId="{E945C519-0866-437E-95AB-86BAB75AE6DA}" type="pres">
      <dgm:prSet presAssocID="{3E6B54F0-B6AF-41C1-956C-BDB6B1F71232}" presName="cycle" presStyleCnt="0">
        <dgm:presLayoutVars>
          <dgm:dir/>
          <dgm:resizeHandles val="exact"/>
        </dgm:presLayoutVars>
      </dgm:prSet>
      <dgm:spPr/>
    </dgm:pt>
    <dgm:pt modelId="{A93CB400-54C0-4373-A3B4-F838AE268A9E}" type="pres">
      <dgm:prSet presAssocID="{C4550120-C4B7-48A3-8FA1-BD1C5FBCCED8}" presName="dummy" presStyleCnt="0"/>
      <dgm:spPr/>
    </dgm:pt>
    <dgm:pt modelId="{ED7A3393-70B7-4359-A899-F4995AD35C6F}" type="pres">
      <dgm:prSet presAssocID="{C4550120-C4B7-48A3-8FA1-BD1C5FBCCED8}" presName="node" presStyleLbl="revTx" presStyleIdx="0" presStyleCnt="3">
        <dgm:presLayoutVars>
          <dgm:bulletEnabled val="1"/>
        </dgm:presLayoutVars>
      </dgm:prSet>
      <dgm:spPr/>
      <dgm:t>
        <a:bodyPr/>
        <a:lstStyle/>
        <a:p>
          <a:endParaRPr lang="en-US"/>
        </a:p>
      </dgm:t>
    </dgm:pt>
    <dgm:pt modelId="{D8A262A1-5F69-4991-81C9-5A23E5E9704B}" type="pres">
      <dgm:prSet presAssocID="{A895D4CB-E8FA-4F83-A59F-B5D93BD6B5E0}" presName="sibTrans" presStyleLbl="node1" presStyleIdx="0" presStyleCnt="3"/>
      <dgm:spPr/>
      <dgm:t>
        <a:bodyPr/>
        <a:lstStyle/>
        <a:p>
          <a:endParaRPr lang="en-US"/>
        </a:p>
      </dgm:t>
    </dgm:pt>
    <dgm:pt modelId="{4F0EE1C1-2947-4240-B0C9-41B7CDF49D04}" type="pres">
      <dgm:prSet presAssocID="{B4343614-C173-4C3F-9201-9518900DA2E7}" presName="dummy" presStyleCnt="0"/>
      <dgm:spPr/>
    </dgm:pt>
    <dgm:pt modelId="{D0550E55-F5A7-499B-B1AB-C31A0612E96E}" type="pres">
      <dgm:prSet presAssocID="{B4343614-C173-4C3F-9201-9518900DA2E7}" presName="node" presStyleLbl="revTx" presStyleIdx="1" presStyleCnt="3">
        <dgm:presLayoutVars>
          <dgm:bulletEnabled val="1"/>
        </dgm:presLayoutVars>
      </dgm:prSet>
      <dgm:spPr/>
      <dgm:t>
        <a:bodyPr/>
        <a:lstStyle/>
        <a:p>
          <a:endParaRPr lang="en-US"/>
        </a:p>
      </dgm:t>
    </dgm:pt>
    <dgm:pt modelId="{DCA2025C-4FF8-4983-B481-067181492877}" type="pres">
      <dgm:prSet presAssocID="{3AF67A91-CC13-4816-9928-F0D54E770659}" presName="sibTrans" presStyleLbl="node1" presStyleIdx="1" presStyleCnt="3"/>
      <dgm:spPr/>
      <dgm:t>
        <a:bodyPr/>
        <a:lstStyle/>
        <a:p>
          <a:endParaRPr lang="en-US"/>
        </a:p>
      </dgm:t>
    </dgm:pt>
    <dgm:pt modelId="{482A9AA3-FDDD-4429-8413-1B0FAEEC727F}" type="pres">
      <dgm:prSet presAssocID="{E762EBD8-1E50-4BF6-A4B2-6ABDDDCFF496}" presName="dummy" presStyleCnt="0"/>
      <dgm:spPr/>
    </dgm:pt>
    <dgm:pt modelId="{33B15A22-BAC9-41DB-AB5A-5A52EAA6CA95}" type="pres">
      <dgm:prSet presAssocID="{E762EBD8-1E50-4BF6-A4B2-6ABDDDCFF496}" presName="node" presStyleLbl="revTx" presStyleIdx="2" presStyleCnt="3">
        <dgm:presLayoutVars>
          <dgm:bulletEnabled val="1"/>
        </dgm:presLayoutVars>
      </dgm:prSet>
      <dgm:spPr/>
      <dgm:t>
        <a:bodyPr/>
        <a:lstStyle/>
        <a:p>
          <a:endParaRPr lang="en-US"/>
        </a:p>
      </dgm:t>
    </dgm:pt>
    <dgm:pt modelId="{D5686C64-03CD-4B40-B1C5-3FE40FEF4F61}" type="pres">
      <dgm:prSet presAssocID="{152FD15B-BA6F-468F-B629-FFF570F368D2}" presName="sibTrans" presStyleLbl="node1" presStyleIdx="2" presStyleCnt="3"/>
      <dgm:spPr/>
      <dgm:t>
        <a:bodyPr/>
        <a:lstStyle/>
        <a:p>
          <a:endParaRPr lang="en-US"/>
        </a:p>
      </dgm:t>
    </dgm:pt>
  </dgm:ptLst>
  <dgm:cxnLst>
    <dgm:cxn modelId="{4C35B044-E4D9-4C88-9EDE-8F621A4D76FD}" type="presOf" srcId="{A895D4CB-E8FA-4F83-A59F-B5D93BD6B5E0}" destId="{D8A262A1-5F69-4991-81C9-5A23E5E9704B}" srcOrd="0" destOrd="0" presId="urn:microsoft.com/office/officeart/2005/8/layout/cycle1"/>
    <dgm:cxn modelId="{C8232C69-5102-43A0-B943-BE49B3053A30}" type="presOf" srcId="{B4343614-C173-4C3F-9201-9518900DA2E7}" destId="{D0550E55-F5A7-499B-B1AB-C31A0612E96E}" srcOrd="0" destOrd="0" presId="urn:microsoft.com/office/officeart/2005/8/layout/cycle1"/>
    <dgm:cxn modelId="{050E4C4B-1976-44E9-BE5D-F1FE820628BD}" srcId="{3E6B54F0-B6AF-41C1-956C-BDB6B1F71232}" destId="{E762EBD8-1E50-4BF6-A4B2-6ABDDDCFF496}" srcOrd="2" destOrd="0" parTransId="{1214C2DE-8AEA-407E-8BBC-1B05E982FFFF}" sibTransId="{152FD15B-BA6F-468F-B629-FFF570F368D2}"/>
    <dgm:cxn modelId="{10EF4ABE-C399-4A67-A466-A2235522D5D0}" type="presOf" srcId="{3E6B54F0-B6AF-41C1-956C-BDB6B1F71232}" destId="{E945C519-0866-437E-95AB-86BAB75AE6DA}" srcOrd="0" destOrd="0" presId="urn:microsoft.com/office/officeart/2005/8/layout/cycle1"/>
    <dgm:cxn modelId="{5FE37885-F533-4FB5-8069-62EB28883EAB}" srcId="{3E6B54F0-B6AF-41C1-956C-BDB6B1F71232}" destId="{B4343614-C173-4C3F-9201-9518900DA2E7}" srcOrd="1" destOrd="0" parTransId="{5E38EBDC-F584-43B4-A39B-158DB96C0DCD}" sibTransId="{3AF67A91-CC13-4816-9928-F0D54E770659}"/>
    <dgm:cxn modelId="{C10E81F7-1814-4095-94FD-F2194F97FBC5}" srcId="{3E6B54F0-B6AF-41C1-956C-BDB6B1F71232}" destId="{C4550120-C4B7-48A3-8FA1-BD1C5FBCCED8}" srcOrd="0" destOrd="0" parTransId="{0112837B-0460-4F32-AF81-C4F215C21042}" sibTransId="{A895D4CB-E8FA-4F83-A59F-B5D93BD6B5E0}"/>
    <dgm:cxn modelId="{09D6A1F7-C37C-46DB-9D66-79EB8D5691EE}" type="presOf" srcId="{152FD15B-BA6F-468F-B629-FFF570F368D2}" destId="{D5686C64-03CD-4B40-B1C5-3FE40FEF4F61}" srcOrd="0" destOrd="0" presId="urn:microsoft.com/office/officeart/2005/8/layout/cycle1"/>
    <dgm:cxn modelId="{9D985082-D488-47FB-B877-7E5FCADDC909}" type="presOf" srcId="{C4550120-C4B7-48A3-8FA1-BD1C5FBCCED8}" destId="{ED7A3393-70B7-4359-A899-F4995AD35C6F}" srcOrd="0" destOrd="0" presId="urn:microsoft.com/office/officeart/2005/8/layout/cycle1"/>
    <dgm:cxn modelId="{37D9D9BE-A03E-4B17-AFEB-E6EDD31D540B}" type="presOf" srcId="{3AF67A91-CC13-4816-9928-F0D54E770659}" destId="{DCA2025C-4FF8-4983-B481-067181492877}" srcOrd="0" destOrd="0" presId="urn:microsoft.com/office/officeart/2005/8/layout/cycle1"/>
    <dgm:cxn modelId="{E5D68933-29BC-4097-89BA-E46036BB4878}" type="presOf" srcId="{E762EBD8-1E50-4BF6-A4B2-6ABDDDCFF496}" destId="{33B15A22-BAC9-41DB-AB5A-5A52EAA6CA95}" srcOrd="0" destOrd="0" presId="urn:microsoft.com/office/officeart/2005/8/layout/cycle1"/>
    <dgm:cxn modelId="{43F42898-7E0B-48C9-A4B8-1A5E9FDFD41F}" type="presParOf" srcId="{E945C519-0866-437E-95AB-86BAB75AE6DA}" destId="{A93CB400-54C0-4373-A3B4-F838AE268A9E}" srcOrd="0" destOrd="0" presId="urn:microsoft.com/office/officeart/2005/8/layout/cycle1"/>
    <dgm:cxn modelId="{098B210B-EC72-491B-9ABC-230571FB453D}" type="presParOf" srcId="{E945C519-0866-437E-95AB-86BAB75AE6DA}" destId="{ED7A3393-70B7-4359-A899-F4995AD35C6F}" srcOrd="1" destOrd="0" presId="urn:microsoft.com/office/officeart/2005/8/layout/cycle1"/>
    <dgm:cxn modelId="{04755548-6642-47FA-B1A8-5353A9BC22DE}" type="presParOf" srcId="{E945C519-0866-437E-95AB-86BAB75AE6DA}" destId="{D8A262A1-5F69-4991-81C9-5A23E5E9704B}" srcOrd="2" destOrd="0" presId="urn:microsoft.com/office/officeart/2005/8/layout/cycle1"/>
    <dgm:cxn modelId="{F177D1AA-CD81-43CD-BD9C-C6E424250729}" type="presParOf" srcId="{E945C519-0866-437E-95AB-86BAB75AE6DA}" destId="{4F0EE1C1-2947-4240-B0C9-41B7CDF49D04}" srcOrd="3" destOrd="0" presId="urn:microsoft.com/office/officeart/2005/8/layout/cycle1"/>
    <dgm:cxn modelId="{84281A5C-9A78-4BC2-9B14-F2D152C5F608}" type="presParOf" srcId="{E945C519-0866-437E-95AB-86BAB75AE6DA}" destId="{D0550E55-F5A7-499B-B1AB-C31A0612E96E}" srcOrd="4" destOrd="0" presId="urn:microsoft.com/office/officeart/2005/8/layout/cycle1"/>
    <dgm:cxn modelId="{F7F9A4E0-9B6D-4BBC-8488-752BE66080C2}" type="presParOf" srcId="{E945C519-0866-437E-95AB-86BAB75AE6DA}" destId="{DCA2025C-4FF8-4983-B481-067181492877}" srcOrd="5" destOrd="0" presId="urn:microsoft.com/office/officeart/2005/8/layout/cycle1"/>
    <dgm:cxn modelId="{B8E893FB-6F20-40F8-8302-E7D65F8822B7}" type="presParOf" srcId="{E945C519-0866-437E-95AB-86BAB75AE6DA}" destId="{482A9AA3-FDDD-4429-8413-1B0FAEEC727F}" srcOrd="6" destOrd="0" presId="urn:microsoft.com/office/officeart/2005/8/layout/cycle1"/>
    <dgm:cxn modelId="{FC739987-5E01-42DA-93DA-7CF8FEE435D1}" type="presParOf" srcId="{E945C519-0866-437E-95AB-86BAB75AE6DA}" destId="{33B15A22-BAC9-41DB-AB5A-5A52EAA6CA95}" srcOrd="7" destOrd="0" presId="urn:microsoft.com/office/officeart/2005/8/layout/cycle1"/>
    <dgm:cxn modelId="{1A32D8A7-B9EE-4A4E-8C2C-2528526BD123}" type="presParOf" srcId="{E945C519-0866-437E-95AB-86BAB75AE6DA}" destId="{D5686C64-03CD-4B40-B1C5-3FE40FEF4F61}"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7A3393-70B7-4359-A899-F4995AD35C6F}">
      <dsp:nvSpPr>
        <dsp:cNvPr id="0" name=""/>
        <dsp:cNvSpPr/>
      </dsp:nvSpPr>
      <dsp:spPr>
        <a:xfrm>
          <a:off x="2846007" y="319512"/>
          <a:ext cx="1628024" cy="1628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Target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Setting</a:t>
          </a:r>
        </a:p>
      </dsp:txBody>
      <dsp:txXfrm>
        <a:off x="2846007" y="319512"/>
        <a:ext cx="1628024" cy="1628024"/>
      </dsp:txXfrm>
    </dsp:sp>
    <dsp:sp modelId="{D8A262A1-5F69-4991-81C9-5A23E5E9704B}">
      <dsp:nvSpPr>
        <dsp:cNvPr id="0" name=""/>
        <dsp:cNvSpPr/>
      </dsp:nvSpPr>
      <dsp:spPr>
        <a:xfrm>
          <a:off x="364050" y="-1394"/>
          <a:ext cx="3851836" cy="3851836"/>
        </a:xfrm>
        <a:prstGeom prst="circularArrow">
          <a:avLst>
            <a:gd name="adj1" fmla="val 8242"/>
            <a:gd name="adj2" fmla="val 575559"/>
            <a:gd name="adj3" fmla="val 2966410"/>
            <a:gd name="adj4" fmla="val 50011"/>
            <a:gd name="adj5" fmla="val 9616"/>
          </a:avLst>
        </a:prstGeom>
        <a:solidFill>
          <a:schemeClr val="tx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550E55-F5A7-499B-B1AB-C31A0612E96E}">
      <dsp:nvSpPr>
        <dsp:cNvPr id="0" name=""/>
        <dsp:cNvSpPr/>
      </dsp:nvSpPr>
      <dsp:spPr>
        <a:xfrm>
          <a:off x="1475956" y="2692509"/>
          <a:ext cx="1628024" cy="1628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100" b="0" i="0" u="none" strike="noStrike" kern="1200" cap="none" normalizeH="0" baseline="0" smtClean="0">
            <a:ln>
              <a:noFill/>
            </a:ln>
            <a:solidFill>
              <a:schemeClr val="tx1">
                <a:lumMod val="95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100" b="0" i="0" u="none" strike="noStrike" kern="1200" cap="none" normalizeH="0" baseline="0" smtClean="0">
            <a:ln>
              <a:noFill/>
            </a:ln>
            <a:solidFill>
              <a:schemeClr val="tx1">
                <a:lumMod val="95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100" b="0" i="0" u="none" strike="noStrike" kern="1200" cap="none" normalizeH="0" baseline="0" smtClean="0">
            <a:ln>
              <a:noFill/>
            </a:ln>
            <a:solidFill>
              <a:schemeClr val="tx1">
                <a:lumMod val="95000"/>
              </a:schemeClr>
            </a:solidFill>
            <a:effectLst/>
            <a:latin typeface="Arial" charset="0"/>
          </a:endParaRPr>
        </a:p>
      </dsp:txBody>
      <dsp:txXfrm>
        <a:off x="1475956" y="2692509"/>
        <a:ext cx="1628024" cy="1628024"/>
      </dsp:txXfrm>
    </dsp:sp>
    <dsp:sp modelId="{DCA2025C-4FF8-4983-B481-067181492877}">
      <dsp:nvSpPr>
        <dsp:cNvPr id="0" name=""/>
        <dsp:cNvSpPr/>
      </dsp:nvSpPr>
      <dsp:spPr>
        <a:xfrm>
          <a:off x="364050" y="-1394"/>
          <a:ext cx="3851836" cy="3851836"/>
        </a:xfrm>
        <a:prstGeom prst="circularArrow">
          <a:avLst>
            <a:gd name="adj1" fmla="val 8242"/>
            <a:gd name="adj2" fmla="val 575559"/>
            <a:gd name="adj3" fmla="val 10174431"/>
            <a:gd name="adj4" fmla="val 7258031"/>
            <a:gd name="adj5" fmla="val 9616"/>
          </a:avLst>
        </a:prstGeom>
        <a:solidFill>
          <a:schemeClr val="tx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15A22-BAC9-41DB-AB5A-5A52EAA6CA95}">
      <dsp:nvSpPr>
        <dsp:cNvPr id="0" name=""/>
        <dsp:cNvSpPr/>
      </dsp:nvSpPr>
      <dsp:spPr>
        <a:xfrm>
          <a:off x="105906" y="319512"/>
          <a:ext cx="1628024" cy="1628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Improved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Program &amp;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Resource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0" i="0" u="none" strike="noStrike" kern="1200" cap="none" normalizeH="0" baseline="0" dirty="0" smtClean="0">
              <a:ln>
                <a:noFill/>
              </a:ln>
              <a:solidFill>
                <a:schemeClr val="tx1">
                  <a:lumMod val="75000"/>
                </a:schemeClr>
              </a:solidFill>
              <a:effectLst/>
              <a:latin typeface="Arial" charset="0"/>
            </a:rPr>
            <a:t>Management</a:t>
          </a:r>
        </a:p>
      </dsp:txBody>
      <dsp:txXfrm>
        <a:off x="105906" y="319512"/>
        <a:ext cx="1628024" cy="1628024"/>
      </dsp:txXfrm>
    </dsp:sp>
    <dsp:sp modelId="{D5686C64-03CD-4B40-B1C5-3FE40FEF4F61}">
      <dsp:nvSpPr>
        <dsp:cNvPr id="0" name=""/>
        <dsp:cNvSpPr/>
      </dsp:nvSpPr>
      <dsp:spPr>
        <a:xfrm>
          <a:off x="364050" y="-1394"/>
          <a:ext cx="3851836" cy="3851836"/>
        </a:xfrm>
        <a:prstGeom prst="circularArrow">
          <a:avLst>
            <a:gd name="adj1" fmla="val 8242"/>
            <a:gd name="adj2" fmla="val 575559"/>
            <a:gd name="adj3" fmla="val 16859107"/>
            <a:gd name="adj4" fmla="val 14965334"/>
            <a:gd name="adj5" fmla="val 9616"/>
          </a:avLst>
        </a:prstGeom>
        <a:solidFill>
          <a:schemeClr val="tx1">
            <a:lumMod val="75000"/>
          </a:schemeClr>
        </a:solidFill>
        <a:ln w="25400" cap="flat" cmpd="sng" algn="ctr">
          <a:solidFill>
            <a:schemeClr val="tx1">
              <a:lumMod val="9500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 Id="rId4"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40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AD75B0C-1321-4189-AD3D-0294416FBD90}" type="slidenum">
              <a:rPr lang="en-US"/>
              <a:pPr>
                <a:defRPr/>
              </a:pPr>
              <a:t>‹#›</a:t>
            </a:fld>
            <a:endParaRPr lang="en-US"/>
          </a:p>
        </p:txBody>
      </p:sp>
    </p:spTree>
    <p:extLst>
      <p:ext uri="{BB962C8B-B14F-4D97-AF65-F5344CB8AC3E}">
        <p14:creationId xmlns:p14="http://schemas.microsoft.com/office/powerpoint/2010/main" val="1772756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0C26A5-B918-4071-9D16-35AABBA747C6}" type="slidenum">
              <a:rPr lang="en-US" smtClean="0"/>
              <a:pPr eaLnBrk="1" hangingPunct="1"/>
              <a:t>3</a:t>
            </a:fld>
            <a:endParaRPr 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real world can be thought of as the services that are being delivered by your program/project/intervention</a:t>
            </a:r>
          </a:p>
          <a:p>
            <a:endParaRPr lang="en-US" smtClean="0"/>
          </a:p>
          <a:p>
            <a:r>
              <a:rPr lang="en-US" smtClean="0"/>
              <a:t>We want our data management system to reflect the real world.</a:t>
            </a:r>
          </a:p>
          <a:p>
            <a:r>
              <a:rPr lang="en-US" smtClean="0"/>
              <a:t>Think of a mirror – a perfect, high quality mirror v. a convex/concave/rolling mirror</a:t>
            </a:r>
          </a:p>
          <a:p>
            <a:r>
              <a:rPr lang="en-US" smtClean="0"/>
              <a:t>How well do our data collection tools (mirrors) reflect what is really happening in our programs?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D7DD7D-52F4-48D0-A1A9-7DB2167F81EC}" type="slidenum">
              <a:rPr lang="en-US" smtClean="0"/>
              <a:pPr eaLnBrk="1" hangingPunct="1"/>
              <a:t>24</a:t>
            </a:fld>
            <a:endParaRPr lang="en-US"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A9E302-0892-4CD3-A409-DDBF4FAEE957}" type="slidenum">
              <a:rPr lang="en-US" smtClean="0"/>
              <a:pPr eaLnBrk="1" hangingPunct="1"/>
              <a:t>25</a:t>
            </a:fld>
            <a:endParaRPr lang="en-US" smtClean="0"/>
          </a:p>
        </p:txBody>
      </p:sp>
      <p:sp>
        <p:nvSpPr>
          <p:cNvPr id="55299" name="Rectangle 2"/>
          <p:cNvSpPr>
            <a:spLocks noRot="1" noChangeArrowheads="1" noTextEdit="1"/>
          </p:cNvSpPr>
          <p:nvPr>
            <p:ph type="sldImg"/>
          </p:nvPr>
        </p:nvSpPr>
        <p:spPr>
          <a:xfrm>
            <a:off x="1144588" y="687388"/>
            <a:ext cx="4570412" cy="3427412"/>
          </a:xfrm>
          <a:ln/>
        </p:spPr>
      </p:sp>
      <p:sp>
        <p:nvSpPr>
          <p:cNvPr id="55300"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BEC469-344C-4F3D-ADD2-05E8E6AB470C}" type="slidenum">
              <a:rPr lang="en-US" smtClean="0"/>
              <a:pPr eaLnBrk="1" hangingPunct="1"/>
              <a:t>26</a:t>
            </a:fld>
            <a:endParaRPr lang="en-U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C8CDB3-E525-48F1-B3E9-79E4E72B4C21}" type="slidenum">
              <a:rPr lang="en-US" smtClean="0"/>
              <a:pPr eaLnBrk="1" hangingPunct="1"/>
              <a:t>27</a:t>
            </a:fld>
            <a:endParaRPr lang="en-US"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20D8D4-3FCC-44C8-AA39-7F00EB993301}" type="slidenum">
              <a:rPr lang="en-US" smtClean="0"/>
              <a:pPr eaLnBrk="1" hangingPunct="1"/>
              <a:t>28</a:t>
            </a:fld>
            <a:endParaRPr lang="en-US" smtClean="0"/>
          </a:p>
        </p:txBody>
      </p:sp>
      <p:sp>
        <p:nvSpPr>
          <p:cNvPr id="58371" name="Rectangle 2"/>
          <p:cNvSpPr>
            <a:spLocks noRot="1" noChangeArrowheads="1" noTextEdit="1"/>
          </p:cNvSpPr>
          <p:nvPr>
            <p:ph type="sldImg"/>
          </p:nvPr>
        </p:nvSpPr>
        <p:spPr>
          <a:xfrm>
            <a:off x="1144588" y="687388"/>
            <a:ext cx="4570412" cy="3427412"/>
          </a:xfrm>
          <a:ln/>
        </p:spPr>
      </p:sp>
      <p:sp>
        <p:nvSpPr>
          <p:cNvPr id="58372"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7D62FE-1DBC-4FC9-B963-90656EBA7E56}" type="slidenum">
              <a:rPr lang="en-US" smtClean="0"/>
              <a:pPr eaLnBrk="1" hangingPunct="1"/>
              <a:t>29</a:t>
            </a:fld>
            <a:endParaRPr lang="en-US"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64DE83-7BC2-4DFC-B3DA-81370CD70B9F}" type="slidenum">
              <a:rPr lang="en-US" smtClean="0"/>
              <a:pPr eaLnBrk="1" hangingPunct="1"/>
              <a:t>30</a:t>
            </a:fld>
            <a:endParaRPr lang="en-US"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C8185C-3904-43A3-84F8-A77E96CAB4B9}" type="slidenum">
              <a:rPr lang="en-US" smtClean="0"/>
              <a:pPr eaLnBrk="1" hangingPunct="1"/>
              <a:t>31</a:t>
            </a:fld>
            <a:endParaRPr lang="en-US" smtClean="0"/>
          </a:p>
        </p:txBody>
      </p:sp>
      <p:sp>
        <p:nvSpPr>
          <p:cNvPr id="62467" name="Rectangle 2"/>
          <p:cNvSpPr>
            <a:spLocks noRot="1" noChangeArrowheads="1" noTextEdit="1"/>
          </p:cNvSpPr>
          <p:nvPr>
            <p:ph type="sldImg"/>
          </p:nvPr>
        </p:nvSpPr>
        <p:spPr>
          <a:xfrm>
            <a:off x="1144588" y="687388"/>
            <a:ext cx="4570412" cy="3427412"/>
          </a:xfrm>
          <a:ln/>
        </p:spPr>
      </p:sp>
      <p:sp>
        <p:nvSpPr>
          <p:cNvPr id="62468"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A848A7-8F67-4649-8AB7-A204C7DD3B75}" type="slidenum">
              <a:rPr lang="en-US" smtClean="0"/>
              <a:pPr eaLnBrk="1" hangingPunct="1"/>
              <a:t>32</a:t>
            </a:fld>
            <a:endParaRPr lang="en-US" smtClean="0"/>
          </a:p>
        </p:txBody>
      </p:sp>
      <p:sp>
        <p:nvSpPr>
          <p:cNvPr id="63491" name="Rectangle 2"/>
          <p:cNvSpPr>
            <a:spLocks noRot="1" noChangeArrowheads="1" noTextEdit="1"/>
          </p:cNvSpPr>
          <p:nvPr>
            <p:ph type="sldImg"/>
          </p:nvPr>
        </p:nvSpPr>
        <p:spPr>
          <a:xfrm>
            <a:off x="1144588" y="687388"/>
            <a:ext cx="4570412" cy="3427412"/>
          </a:xfrm>
          <a:ln/>
        </p:spPr>
      </p:sp>
      <p:sp>
        <p:nvSpPr>
          <p:cNvPr id="63492"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chart shows visually that the trace and verify protocol starts with data at the level of service delivery (either in a health facility or a community based program) and how the data are “traced” to the “intermediate aggregation level” (in this case a district) and then to the M&amp;E Unit Level (in this case the national level).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6F71F0-1ADF-4194-B7F5-E61D952F619C}" type="slidenum">
              <a:rPr lang="en-US" smtClean="0"/>
              <a:pPr eaLnBrk="1" hangingPunct="1"/>
              <a:t>33</a:t>
            </a:fld>
            <a:endParaRPr lang="en-US" smtClean="0"/>
          </a:p>
        </p:txBody>
      </p:sp>
      <p:sp>
        <p:nvSpPr>
          <p:cNvPr id="64515" name="Rectangle 2"/>
          <p:cNvSpPr>
            <a:spLocks noRot="1" noChangeArrowheads="1" noTextEdit="1"/>
          </p:cNvSpPr>
          <p:nvPr>
            <p:ph type="sldImg"/>
          </p:nvPr>
        </p:nvSpPr>
        <p:spPr>
          <a:xfrm>
            <a:off x="1144588" y="687388"/>
            <a:ext cx="4570412" cy="3427412"/>
          </a:xfrm>
          <a:ln/>
        </p:spPr>
      </p:sp>
      <p:sp>
        <p:nvSpPr>
          <p:cNvPr id="64516"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At the service delivery level, these five verifications are done as part of the trace and verify protocol.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86316E-4997-4EF3-B425-53ECCF6E518B}" type="slidenum">
              <a:rPr lang="en-US" smtClean="0"/>
              <a:pPr eaLnBrk="1" hangingPunct="1"/>
              <a:t>4</a:t>
            </a:fld>
            <a:endParaRPr 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52647A-05B6-4B35-A80B-47FB46BD7E08}" type="slidenum">
              <a:rPr lang="en-US" smtClean="0"/>
              <a:pPr eaLnBrk="1" hangingPunct="1"/>
              <a:t>34</a:t>
            </a:fld>
            <a:endParaRPr lang="en-US"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smtClean="0"/>
              <a:t>These charts show the summary statistics that are automatically generated from the trace and verify protocol of the data quality assessment tool.  They show for the reporting period and indicator assessmented, the:</a:t>
            </a:r>
          </a:p>
          <a:p>
            <a:pPr marL="228600" indent="-228600"/>
            <a:endParaRPr lang="en-US" smtClean="0"/>
          </a:p>
          <a:p>
            <a:pPr marL="228600" indent="-228600">
              <a:buFontTx/>
              <a:buAutoNum type="arabicPeriod"/>
            </a:pPr>
            <a:r>
              <a:rPr lang="en-US" smtClean="0"/>
              <a:t>Verification factor (how the recounted data compare to the reported data)</a:t>
            </a:r>
          </a:p>
          <a:p>
            <a:pPr marL="228600" indent="-228600">
              <a:buFontTx/>
              <a:buAutoNum type="arabicPeriod"/>
            </a:pPr>
            <a:r>
              <a:rPr lang="en-US" smtClean="0"/>
              <a:t>Availability of Reports</a:t>
            </a:r>
          </a:p>
          <a:p>
            <a:pPr marL="228600" indent="-228600">
              <a:buFontTx/>
              <a:buAutoNum type="arabicPeriod"/>
            </a:pPr>
            <a:r>
              <a:rPr lang="en-US" smtClean="0"/>
              <a:t>Timeliness of Reports</a:t>
            </a:r>
          </a:p>
          <a:p>
            <a:pPr marL="228600" indent="-228600">
              <a:buFontTx/>
              <a:buAutoNum type="arabicPeriod"/>
            </a:pPr>
            <a:r>
              <a:rPr lang="en-US" smtClean="0"/>
              <a:t>Completeness of Reports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3DFA73-1963-4A4A-AEDB-DF862C906F01}" type="slidenum">
              <a:rPr lang="en-US" smtClean="0"/>
              <a:pPr eaLnBrk="1" hangingPunct="1"/>
              <a:t>35</a:t>
            </a:fld>
            <a:endParaRPr lang="en-US" smtClean="0"/>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Findings from country where pilot-tested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D31B80-53DA-446E-A391-35FFBA56548E}" type="slidenum">
              <a:rPr lang="en-US" smtClean="0"/>
              <a:pPr eaLnBrk="1" hangingPunct="1"/>
              <a:t>36</a:t>
            </a:fld>
            <a:endParaRPr lang="en-US" smtClean="0"/>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3B3063-F78D-42C8-B876-D0F8D06FF1A1}" type="slidenum">
              <a:rPr lang="en-US" smtClean="0"/>
              <a:pPr eaLnBrk="1" hangingPunct="1"/>
              <a:t>37</a:t>
            </a:fld>
            <a:endParaRPr lang="en-US" smtClean="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some common themes from data quality assessments and assessments.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5B68FB-DC84-4831-80DF-CF5E911EC14E}" type="slidenum">
              <a:rPr lang="en-US" smtClean="0"/>
              <a:pPr eaLnBrk="1" hangingPunct="1"/>
              <a:t>38</a:t>
            </a:fld>
            <a:endParaRPr lang="en-US" smtClean="0"/>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63A55E-436E-4C2B-B2D4-60FF4C883B24}" type="slidenum">
              <a:rPr lang="en-US" smtClean="0"/>
              <a:pPr eaLnBrk="1" hangingPunct="1"/>
              <a:t>5</a:t>
            </a:fld>
            <a:endParaRPr lang="en-US"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67A0985-358F-4553-B3F6-527717E0D3A0}" type="slidenum">
              <a:rPr lang="en-US" smtClean="0"/>
              <a:pPr eaLnBrk="1" hangingPunct="1"/>
              <a:t>6</a:t>
            </a:fld>
            <a:endParaRPr lang="en-US"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C1B1D9-7613-4347-959C-3AA34AD4E62F}" type="slidenum">
              <a:rPr lang="en-US" smtClean="0"/>
              <a:pPr eaLnBrk="1" hangingPunct="1"/>
              <a:t>8</a:t>
            </a:fld>
            <a:endParaRPr lang="en-US"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 drives this continuous process that is shown in the slide…good quality data is the foundation upon which we make good decisions: improving program and resource mmgt so that we may set realistic targets!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52A68C-6207-4C97-A5EF-C492B12FB731}" type="slidenum">
              <a:rPr lang="en-US" smtClean="0"/>
              <a:pPr eaLnBrk="1" hangingPunct="1"/>
              <a:t>20</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Another way to assess data quality is through a data quality assessment.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52B5D2-E1CD-491F-9F8B-C6AD3312F9D4}" type="slidenum">
              <a:rPr lang="en-US" smtClean="0"/>
              <a:pPr eaLnBrk="1" hangingPunct="1"/>
              <a:t>21</a:t>
            </a:fld>
            <a:endParaRPr lang="en-US" smtClean="0"/>
          </a:p>
        </p:txBody>
      </p:sp>
      <p:sp>
        <p:nvSpPr>
          <p:cNvPr id="51203" name="Rectangle 2"/>
          <p:cNvSpPr>
            <a:spLocks noRot="1" noChangeArrowheads="1" noTextEdit="1"/>
          </p:cNvSpPr>
          <p:nvPr>
            <p:ph type="sldImg"/>
          </p:nvPr>
        </p:nvSpPr>
        <p:spPr>
          <a:xfrm>
            <a:off x="1144588" y="687388"/>
            <a:ext cx="4570412" cy="3427412"/>
          </a:xfrm>
          <a:ln/>
        </p:spPr>
      </p:sp>
      <p:sp>
        <p:nvSpPr>
          <p:cNvPr id="51204" name="Rectangle 3"/>
          <p:cNvSpPr>
            <a:spLocks noGrp="1" noChangeArrowheads="1"/>
          </p:cNvSpPr>
          <p:nvPr>
            <p:ph type="body" idx="1"/>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0A9812-3AE9-4D35-98C3-87954EA76DA5}" type="slidenum">
              <a:rPr lang="en-US" smtClean="0"/>
              <a:pPr eaLnBrk="1" hangingPunct="1"/>
              <a:t>22</a:t>
            </a:fld>
            <a:endParaRPr lang="en-US"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B10099-C5BC-46EE-9803-652848BFB160}" type="slidenum">
              <a:rPr lang="en-US" smtClean="0"/>
              <a:pPr eaLnBrk="1" hangingPunct="1"/>
              <a:t>23</a:t>
            </a:fld>
            <a:endParaRPr lang="en-US"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p:spPr>
        <p:txBody>
          <a:bodyPr wrap="none" anchor="ctr"/>
          <a:lstStyle/>
          <a:p>
            <a:endParaRPr lang="en-US"/>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60888" y="5010150"/>
            <a:ext cx="16732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0688" y="5010150"/>
            <a:ext cx="1447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PHFI Logo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l="4855" t="16942" r="5707" b="10796"/>
          <a:stretch>
            <a:fillRect/>
          </a:stretch>
        </p:blipFill>
        <p:spPr bwMode="auto">
          <a:xfrm>
            <a:off x="415925" y="4954588"/>
            <a:ext cx="3648075"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extLst>
      <p:ext uri="{BB962C8B-B14F-4D97-AF65-F5344CB8AC3E}">
        <p14:creationId xmlns:p14="http://schemas.microsoft.com/office/powerpoint/2010/main" val="2546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648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218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72000"/>
          </a:xfrm>
        </p:spPr>
        <p:txBody>
          <a:bodyPr/>
          <a:lstStyle/>
          <a:p>
            <a:pPr lvl="0"/>
            <a:endParaRPr lang="en-US" noProof="0"/>
          </a:p>
        </p:txBody>
      </p:sp>
    </p:spTree>
    <p:extLst>
      <p:ext uri="{BB962C8B-B14F-4D97-AF65-F5344CB8AC3E}">
        <p14:creationId xmlns:p14="http://schemas.microsoft.com/office/powerpoint/2010/main" val="421762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996395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0352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4336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0033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32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80859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75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653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37596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02191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7432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0965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608009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21125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81634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5418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27917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95223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143599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7525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91509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238434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43869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6627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071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271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4817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90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29199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4144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027" name="Rectangle 3"/>
          <p:cNvSpPr>
            <a:spLocks noGrp="1" noChangeArrowheads="1"/>
          </p:cNvSpPr>
          <p:nvPr>
            <p:ph type="title"/>
          </p:nvPr>
        </p:nvSpPr>
        <p:spPr bwMode="auto">
          <a:xfrm>
            <a:off x="923925" y="274638"/>
            <a:ext cx="7762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23925" y="1600200"/>
            <a:ext cx="77628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Line 6"/>
          <p:cNvSpPr>
            <a:spLocks noChangeShapeType="1"/>
          </p:cNvSpPr>
          <p:nvPr/>
        </p:nvSpPr>
        <p:spPr bwMode="auto">
          <a:xfrm>
            <a:off x="1270000" y="6477000"/>
            <a:ext cx="756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0" name="Picture 8" descr="Vertical_RGB_6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580188" y="5829300"/>
            <a:ext cx="1116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logo_200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950200" y="5829300"/>
            <a:ext cx="965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3" descr="PHFI Logo3"/>
          <p:cNvPicPr>
            <a:picLocks noChangeAspect="1" noChangeArrowheads="1"/>
          </p:cNvPicPr>
          <p:nvPr userDrawn="1"/>
        </p:nvPicPr>
        <p:blipFill>
          <a:blip r:embed="rId16">
            <a:extLst>
              <a:ext uri="{28A0092B-C50C-407E-A947-70E740481C1C}">
                <a14:useLocalDpi xmlns:a14="http://schemas.microsoft.com/office/drawing/2010/main" val="0"/>
              </a:ext>
            </a:extLst>
          </a:blip>
          <a:srcRect l="4855" t="16942" r="5707" b="10796"/>
          <a:stretch>
            <a:fillRect/>
          </a:stretch>
        </p:blipFill>
        <p:spPr bwMode="auto">
          <a:xfrm>
            <a:off x="3849688" y="5778500"/>
            <a:ext cx="2505075"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823"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1" name="Rectangle 3"/>
          <p:cNvSpPr>
            <a:spLocks noGrp="1" noChangeArrowheads="1"/>
          </p:cNvSpPr>
          <p:nvPr>
            <p:ph type="title"/>
          </p:nvPr>
        </p:nvSpPr>
        <p:spPr bwMode="auto">
          <a:xfrm>
            <a:off x="923925" y="274638"/>
            <a:ext cx="7762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923925" y="1600200"/>
            <a:ext cx="77628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Line 6"/>
          <p:cNvSpPr>
            <a:spLocks noChangeShapeType="1"/>
          </p:cNvSpPr>
          <p:nvPr/>
        </p:nvSpPr>
        <p:spPr bwMode="auto">
          <a:xfrm>
            <a:off x="1270000" y="6477000"/>
            <a:ext cx="756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54" name="Group 9"/>
          <p:cNvGrpSpPr>
            <a:grpSpLocks/>
          </p:cNvGrpSpPr>
          <p:nvPr userDrawn="1"/>
        </p:nvGrpSpPr>
        <p:grpSpPr bwMode="auto">
          <a:xfrm>
            <a:off x="2032000" y="5778500"/>
            <a:ext cx="5065713" cy="1004888"/>
            <a:chOff x="2425" y="3640"/>
            <a:chExt cx="3191" cy="633"/>
          </a:xfrm>
        </p:grpSpPr>
        <p:pic>
          <p:nvPicPr>
            <p:cNvPr id="2055" name="Picture 8" descr="Vertical_RGB_6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145" y="3672"/>
              <a:ext cx="70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9" descr="logo_200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08" y="3672"/>
              <a:ext cx="608"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3" descr="PHFI Logo3"/>
            <p:cNvPicPr>
              <a:picLocks noChangeAspect="1" noChangeArrowheads="1"/>
            </p:cNvPicPr>
            <p:nvPr userDrawn="1"/>
          </p:nvPicPr>
          <p:blipFill>
            <a:blip r:embed="rId15">
              <a:extLst>
                <a:ext uri="{28A0092B-C50C-407E-A947-70E740481C1C}">
                  <a14:useLocalDpi xmlns:a14="http://schemas.microsoft.com/office/drawing/2010/main" val="0"/>
                </a:ext>
              </a:extLst>
            </a:blip>
            <a:srcRect l="4855" t="16942" r="5707" b="10796"/>
            <a:stretch>
              <a:fillRect/>
            </a:stretch>
          </p:blipFill>
          <p:spPr bwMode="auto">
            <a:xfrm>
              <a:off x="2425" y="3640"/>
              <a:ext cx="1578"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dk2" tx1="lt1" bg2="dk1"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itchFamily="34" charset="0"/>
        </a:defRPr>
      </a:lvl2pPr>
      <a:lvl3pPr algn="l" rtl="0" eaLnBrk="0" fontAlgn="base" hangingPunct="0">
        <a:spcBef>
          <a:spcPct val="0"/>
        </a:spcBef>
        <a:spcAft>
          <a:spcPct val="0"/>
        </a:spcAft>
        <a:defRPr sz="3600" b="1">
          <a:solidFill>
            <a:schemeClr val="tx1"/>
          </a:solidFill>
          <a:latin typeface="Arial" pitchFamily="34" charset="0"/>
        </a:defRPr>
      </a:lvl3pPr>
      <a:lvl4pPr algn="l" rtl="0" eaLnBrk="0" fontAlgn="base" hangingPunct="0">
        <a:spcBef>
          <a:spcPct val="0"/>
        </a:spcBef>
        <a:spcAft>
          <a:spcPct val="0"/>
        </a:spcAft>
        <a:defRPr sz="3600" b="1">
          <a:solidFill>
            <a:schemeClr val="tx1"/>
          </a:solidFill>
          <a:latin typeface="Arial" pitchFamily="34" charset="0"/>
        </a:defRPr>
      </a:lvl4pPr>
      <a:lvl5pPr algn="l" rtl="0" eaLnBrk="0" fontAlgn="base" hangingPunct="0">
        <a:spcBef>
          <a:spcPct val="0"/>
        </a:spcBef>
        <a:spcAft>
          <a:spcPct val="0"/>
        </a:spcAft>
        <a:defRPr sz="3600" b="1">
          <a:solidFill>
            <a:schemeClr val="tx1"/>
          </a:solidFill>
          <a:latin typeface="Arial" pitchFamily="34" charset="0"/>
        </a:defRPr>
      </a:lvl5pPr>
      <a:lvl6pPr marL="457200" algn="l" rtl="0" fontAlgn="base">
        <a:spcBef>
          <a:spcPct val="0"/>
        </a:spcBef>
        <a:spcAft>
          <a:spcPct val="0"/>
        </a:spcAft>
        <a:defRPr sz="3600" b="1">
          <a:solidFill>
            <a:schemeClr val="tx1"/>
          </a:solidFill>
          <a:latin typeface="Arial" pitchFamily="34" charset="0"/>
        </a:defRPr>
      </a:lvl6pPr>
      <a:lvl7pPr marL="914400" algn="l" rtl="0" fontAlgn="base">
        <a:spcBef>
          <a:spcPct val="0"/>
        </a:spcBef>
        <a:spcAft>
          <a:spcPct val="0"/>
        </a:spcAft>
        <a:defRPr sz="3600" b="1">
          <a:solidFill>
            <a:schemeClr val="tx1"/>
          </a:solidFill>
          <a:latin typeface="Arial" pitchFamily="34" charset="0"/>
        </a:defRPr>
      </a:lvl7pPr>
      <a:lvl8pPr marL="1371600" algn="l" rtl="0" fontAlgn="base">
        <a:spcBef>
          <a:spcPct val="0"/>
        </a:spcBef>
        <a:spcAft>
          <a:spcPct val="0"/>
        </a:spcAft>
        <a:defRPr sz="3600" b="1">
          <a:solidFill>
            <a:schemeClr val="tx1"/>
          </a:solidFill>
          <a:latin typeface="Arial" pitchFamily="34" charset="0"/>
        </a:defRPr>
      </a:lvl8pPr>
      <a:lvl9pPr marL="1828800" algn="l" rtl="0" fontAlgn="base">
        <a:spcBef>
          <a:spcPct val="0"/>
        </a:spcBef>
        <a:spcAft>
          <a:spcPct val="0"/>
        </a:spcAft>
        <a:defRPr sz="3600" b="1">
          <a:solidFill>
            <a:schemeClr val="tx1"/>
          </a:solidFill>
          <a:latin typeface="Arial" pitchFamily="34"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0.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emf"/><Relationship Id="rId5" Type="http://schemas.openxmlformats.org/officeDocument/2006/relationships/image" Target="../media/image6.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smtClean="0"/>
              <a:t>Data Systems Quality</a:t>
            </a:r>
          </a:p>
        </p:txBody>
      </p:sp>
      <p:sp>
        <p:nvSpPr>
          <p:cNvPr id="4099" name="Rectangle 3"/>
          <p:cNvSpPr>
            <a:spLocks noGrp="1" noChangeArrowheads="1"/>
          </p:cNvSpPr>
          <p:nvPr>
            <p:ph type="subTitle" idx="1"/>
          </p:nvPr>
        </p:nvSpPr>
        <p:spPr/>
        <p:txBody>
          <a:bodyPr/>
          <a:lstStyle/>
          <a:p>
            <a:r>
              <a:rPr lang="en-US" smtClean="0"/>
              <a:t>Implementing the Data Quality Assessment Tool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34" name="Group 2"/>
          <p:cNvGraphicFramePr>
            <a:graphicFrameLocks noGrp="1"/>
          </p:cNvGraphicFramePr>
          <p:nvPr/>
        </p:nvGraphicFramePr>
        <p:xfrm>
          <a:off x="325438" y="1152525"/>
          <a:ext cx="8537575" cy="4376970"/>
        </p:xfrm>
        <a:graphic>
          <a:graphicData uri="http://schemas.openxmlformats.org/drawingml/2006/table">
            <a:tbl>
              <a:tblPr/>
              <a:tblGrid>
                <a:gridCol w="1826093"/>
                <a:gridCol w="6711482"/>
              </a:tblGrid>
              <a:tr h="757920">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dirty="0" smtClean="0">
                          <a:ln>
                            <a:noFill/>
                          </a:ln>
                          <a:solidFill>
                            <a:schemeClr val="tx2">
                              <a:lumMod val="10000"/>
                            </a:schemeClr>
                          </a:solidFill>
                          <a:effectLst/>
                          <a:latin typeface="Arial" charset="0"/>
                          <a:cs typeface="Times New Roman" pitchFamily="18" charset="0"/>
                        </a:rPr>
                        <a:t>Validity</a:t>
                      </a:r>
                      <a:endParaRPr kumimoji="0" lang="en-US" sz="1800" b="1" i="0" u="none" strike="noStrike" cap="none" normalizeH="0" baseline="0" dirty="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Valid data are considered </a:t>
                      </a:r>
                      <a:r>
                        <a:rPr kumimoji="0" lang="en-US" sz="1800" b="1" i="1" u="none" strike="noStrike" cap="none" normalizeH="0" baseline="0" smtClean="0">
                          <a:ln>
                            <a:noFill/>
                          </a:ln>
                          <a:solidFill>
                            <a:schemeClr val="tx2">
                              <a:lumMod val="10000"/>
                            </a:schemeClr>
                          </a:solidFill>
                          <a:effectLst/>
                          <a:latin typeface="Arial" charset="0"/>
                          <a:cs typeface="Times New Roman" pitchFamily="18" charset="0"/>
                        </a:rPr>
                        <a:t>accurate</a:t>
                      </a: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 They measure</a:t>
                      </a:r>
                      <a:b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b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what they are intended to measure. </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r>
              <a:tr h="776977">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Reliability</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The data are measured and collected consistently.</a:t>
                      </a:r>
                    </a:p>
                    <a:p>
                      <a:pPr marL="0" marR="0" lvl="0" indent="0" algn="l" defTabSz="914400" rtl="0" eaLnBrk="1" fontAlgn="base" latinLnBrk="0" hangingPunct="1">
                        <a:lnSpc>
                          <a:spcPct val="100000"/>
                        </a:lnSpc>
                        <a:spcBef>
                          <a:spcPct val="25000"/>
                        </a:spcBef>
                        <a:spcAft>
                          <a:spcPct val="25000"/>
                        </a:spcAft>
                        <a:buClrTx/>
                        <a:buSzTx/>
                        <a:buFontTx/>
                        <a:buNone/>
                        <a:tabLst/>
                      </a:pP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r>
              <a:tr h="728937">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Completeness</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Completely inclusive: an information system represents the </a:t>
                      </a:r>
                      <a:r>
                        <a:rPr kumimoji="0" lang="en-US" sz="1800" b="1" i="1" u="none" strike="noStrike" cap="none" normalizeH="0" baseline="0" smtClean="0">
                          <a:ln>
                            <a:noFill/>
                          </a:ln>
                          <a:solidFill>
                            <a:schemeClr val="tx2">
                              <a:lumMod val="10000"/>
                            </a:schemeClr>
                          </a:solidFill>
                          <a:effectLst/>
                          <a:latin typeface="Arial" charset="0"/>
                          <a:cs typeface="Times New Roman" pitchFamily="18" charset="0"/>
                        </a:rPr>
                        <a:t>complete</a:t>
                      </a: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 list of eligible names and not a fraction of the list. </a:t>
                      </a: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r>
              <a:tr h="657927">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Precision</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The data have sufficient detail. </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r>
              <a:tr h="685462">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Timeliness</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Data are up-to-date (current), and information is available on time.</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rgbClr val="FFFFCC"/>
                    </a:solidFill>
                  </a:tcPr>
                </a:tc>
              </a:tr>
              <a:tr h="769514">
                <a:tc>
                  <a:txBody>
                    <a:bodyPr/>
                    <a:lstStyle/>
                    <a:p>
                      <a:pPr marL="0" marR="0" lvl="0" indent="0" algn="ctr"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smtClean="0">
                          <a:ln>
                            <a:noFill/>
                          </a:ln>
                          <a:solidFill>
                            <a:schemeClr val="tx2">
                              <a:lumMod val="10000"/>
                            </a:schemeClr>
                          </a:solidFill>
                          <a:effectLst/>
                          <a:latin typeface="Arial" charset="0"/>
                          <a:cs typeface="Times New Roman" pitchFamily="18" charset="0"/>
                        </a:rPr>
                        <a:t>Integrity</a:t>
                      </a:r>
                      <a:endParaRPr kumimoji="0" lang="en-US" sz="1800" b="1" i="0" u="none" strike="noStrike" cap="none" normalizeH="0" baseline="0" smtClean="0">
                        <a:ln>
                          <a:noFill/>
                        </a:ln>
                        <a:solidFill>
                          <a:schemeClr val="tx2">
                            <a:lumMod val="10000"/>
                          </a:schemeClr>
                        </a:solidFill>
                        <a:effectLst/>
                        <a:latin typeface="Arial" charset="0"/>
                      </a:endParaRPr>
                    </a:p>
                  </a:txBody>
                  <a:tcPr marL="91432" marR="91432" marT="45705" marB="45705"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5000"/>
                        </a:spcBef>
                        <a:spcAft>
                          <a:spcPct val="25000"/>
                        </a:spcAft>
                        <a:buClrTx/>
                        <a:buSzTx/>
                        <a:buFontTx/>
                        <a:buNone/>
                        <a:tabLst/>
                      </a:pPr>
                      <a:r>
                        <a:rPr kumimoji="0" lang="en-US" sz="1800" b="1" i="0" u="none" strike="noStrike" cap="none" normalizeH="0" baseline="0" dirty="0" smtClean="0">
                          <a:ln>
                            <a:noFill/>
                          </a:ln>
                          <a:solidFill>
                            <a:schemeClr val="tx2">
                              <a:lumMod val="10000"/>
                            </a:schemeClr>
                          </a:solidFill>
                          <a:effectLst/>
                          <a:latin typeface="Arial" charset="0"/>
                          <a:cs typeface="Times New Roman" pitchFamily="18" charset="0"/>
                        </a:rPr>
                        <a:t>The data are protected from deliberate bias or manipulation for political or personal reasons.</a:t>
                      </a:r>
                      <a:endParaRPr kumimoji="0" lang="en-US" sz="1800" b="1" i="0" u="none" strike="noStrike" cap="none" normalizeH="0" baseline="0" dirty="0" smtClean="0">
                        <a:ln>
                          <a:noFill/>
                        </a:ln>
                        <a:solidFill>
                          <a:schemeClr val="tx2">
                            <a:lumMod val="10000"/>
                          </a:schemeClr>
                        </a:solidFill>
                        <a:effectLst/>
                        <a:latin typeface="Arial" charset="0"/>
                      </a:endParaRPr>
                    </a:p>
                  </a:txBody>
                  <a:tcPr marL="91432" marR="91432" marT="45705" marB="45705"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rgbClr val="FFFFCC"/>
                    </a:solidFill>
                  </a:tcPr>
                </a:tc>
              </a:tr>
            </a:tbl>
          </a:graphicData>
        </a:graphic>
      </p:graphicFrame>
      <p:sp>
        <p:nvSpPr>
          <p:cNvPr id="13337" name="Rectangle 25"/>
          <p:cNvSpPr>
            <a:spLocks noGrp="1" noChangeArrowheads="1"/>
          </p:cNvSpPr>
          <p:nvPr>
            <p:ph type="title"/>
          </p:nvPr>
        </p:nvSpPr>
        <p:spPr>
          <a:xfrm>
            <a:off x="457200" y="228600"/>
            <a:ext cx="8229600" cy="860425"/>
          </a:xfrm>
        </p:spPr>
        <p:txBody>
          <a:bodyPr/>
          <a:lstStyle/>
          <a:p>
            <a:pPr algn="ctr"/>
            <a:r>
              <a:rPr lang="en-US" smtClean="0"/>
              <a:t>Dimensions of Data Quality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sz="3200" smtClean="0"/>
              <a:t>Validity/Accuracy:  Questions to ask…</a:t>
            </a:r>
          </a:p>
        </p:txBody>
      </p:sp>
      <p:sp>
        <p:nvSpPr>
          <p:cNvPr id="14339" name="Rectangle 3"/>
          <p:cNvSpPr>
            <a:spLocks noGrp="1" noChangeArrowheads="1"/>
          </p:cNvSpPr>
          <p:nvPr>
            <p:ph type="body" idx="1"/>
          </p:nvPr>
        </p:nvSpPr>
        <p:spPr/>
        <p:txBody>
          <a:bodyPr/>
          <a:lstStyle/>
          <a:p>
            <a:pPr>
              <a:lnSpc>
                <a:spcPct val="90000"/>
              </a:lnSpc>
            </a:pPr>
            <a:r>
              <a:rPr lang="en-US" smtClean="0"/>
              <a:t>What is the relationship between the activity/program &amp; what you are measuring?</a:t>
            </a:r>
          </a:p>
          <a:p>
            <a:pPr>
              <a:lnSpc>
                <a:spcPct val="90000"/>
              </a:lnSpc>
            </a:pPr>
            <a:r>
              <a:rPr lang="en-US" smtClean="0"/>
              <a:t>What is the data transcription process? </a:t>
            </a:r>
          </a:p>
          <a:p>
            <a:pPr lvl="1">
              <a:lnSpc>
                <a:spcPct val="90000"/>
              </a:lnSpc>
            </a:pPr>
            <a:r>
              <a:rPr lang="en-US" smtClean="0"/>
              <a:t>Is there potential for error?</a:t>
            </a:r>
          </a:p>
          <a:p>
            <a:pPr>
              <a:lnSpc>
                <a:spcPct val="90000"/>
              </a:lnSpc>
            </a:pPr>
            <a:r>
              <a:rPr lang="en-US" smtClean="0"/>
              <a:t>Are steps being taken to limit transcription error </a:t>
            </a:r>
          </a:p>
          <a:p>
            <a:pPr lvl="1">
              <a:lnSpc>
                <a:spcPct val="90000"/>
              </a:lnSpc>
            </a:pPr>
            <a:r>
              <a:rPr lang="en-US" smtClean="0"/>
              <a:t>double keying of data for large surveys, built in validation checks, random checks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US" smtClean="0"/>
              <a:t>Reliability:  Questions to ask…</a:t>
            </a:r>
          </a:p>
        </p:txBody>
      </p:sp>
      <p:sp>
        <p:nvSpPr>
          <p:cNvPr id="15363" name="Rectangle 3"/>
          <p:cNvSpPr>
            <a:spLocks noGrp="1" noChangeArrowheads="1"/>
          </p:cNvSpPr>
          <p:nvPr>
            <p:ph type="body" idx="1"/>
          </p:nvPr>
        </p:nvSpPr>
        <p:spPr/>
        <p:txBody>
          <a:bodyPr/>
          <a:lstStyle/>
          <a:p>
            <a:pPr>
              <a:lnSpc>
                <a:spcPct val="90000"/>
              </a:lnSpc>
            </a:pPr>
            <a:r>
              <a:rPr lang="en-US" sz="2800" smtClean="0"/>
              <a:t>Is the same instrument used from year to year, site to site?</a:t>
            </a:r>
          </a:p>
          <a:p>
            <a:pPr>
              <a:lnSpc>
                <a:spcPct val="90000"/>
              </a:lnSpc>
            </a:pPr>
            <a:r>
              <a:rPr lang="en-US" sz="2800" smtClean="0"/>
              <a:t>Is the same data collection process used from year to year, site to site?</a:t>
            </a:r>
          </a:p>
          <a:p>
            <a:pPr>
              <a:lnSpc>
                <a:spcPct val="90000"/>
              </a:lnSpc>
            </a:pPr>
            <a:r>
              <a:rPr lang="en-US" sz="2800" smtClean="0"/>
              <a:t>Are procedures in place to ensure that data are free of significant error and that bias is not introduced (e.g., instructions, indicator reference sheets, training, etc.)?</a:t>
            </a:r>
            <a:endParaRPr 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smtClean="0"/>
              <a:t>Reliability:  Questions to ask…</a:t>
            </a:r>
          </a:p>
        </p:txBody>
      </p:sp>
      <p:sp>
        <p:nvSpPr>
          <p:cNvPr id="16387" name="Rectangle 3"/>
          <p:cNvSpPr>
            <a:spLocks noGrp="1" noChangeArrowheads="1"/>
          </p:cNvSpPr>
          <p:nvPr>
            <p:ph type="body" idx="1"/>
          </p:nvPr>
        </p:nvSpPr>
        <p:spPr/>
        <p:txBody>
          <a:bodyPr/>
          <a:lstStyle/>
          <a:p>
            <a:r>
              <a:rPr lang="en-US" smtClean="0"/>
              <a:t>If there are data errors, what do you do with that information?</a:t>
            </a:r>
          </a:p>
          <a:p>
            <a:r>
              <a:rPr lang="en-US" smtClean="0"/>
              <a:t>If raw data need to be manipulated, are the correct formulae being applied—across site and consistently?</a:t>
            </a:r>
          </a:p>
          <a:p>
            <a:r>
              <a:rPr lang="en-US" smtClean="0"/>
              <a:t>How to handle missing/incomplete data?</a:t>
            </a:r>
          </a:p>
          <a:p>
            <a:r>
              <a:rPr lang="en-US" smtClean="0"/>
              <a:t>Are final numbers reported accurately—does the total add up?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smtClean="0"/>
              <a:t>Completeness:  Questions to ask</a:t>
            </a:r>
          </a:p>
        </p:txBody>
      </p:sp>
      <p:sp>
        <p:nvSpPr>
          <p:cNvPr id="17411" name="Rectangle 3"/>
          <p:cNvSpPr>
            <a:spLocks noGrp="1" noChangeArrowheads="1"/>
          </p:cNvSpPr>
          <p:nvPr>
            <p:ph type="body" idx="1"/>
          </p:nvPr>
        </p:nvSpPr>
        <p:spPr/>
        <p:txBody>
          <a:bodyPr/>
          <a:lstStyle/>
          <a:p>
            <a:r>
              <a:rPr lang="en-US" smtClean="0"/>
              <a:t>Are the data from all sites that are to report included in aggregate data?  </a:t>
            </a:r>
          </a:p>
          <a:p>
            <a:r>
              <a:rPr lang="en-US" smtClean="0"/>
              <a:t>If not, which sites are missing?</a:t>
            </a:r>
          </a:p>
          <a:p>
            <a:r>
              <a:rPr lang="en-US" smtClean="0"/>
              <a:t>Is there a pattern to the sites that were not included in the aggregation of data?</a:t>
            </a:r>
          </a:p>
          <a:p>
            <a:r>
              <a:rPr lang="en-US" smtClean="0"/>
              <a:t>What  steps are taken to ensure completeness of data?  </a:t>
            </a:r>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smtClean="0"/>
              <a:t>Precision:  Questions to ask…</a:t>
            </a:r>
          </a:p>
        </p:txBody>
      </p:sp>
      <p:sp>
        <p:nvSpPr>
          <p:cNvPr id="18435" name="Rectangle 3"/>
          <p:cNvSpPr>
            <a:spLocks noGrp="1" noChangeArrowheads="1"/>
          </p:cNvSpPr>
          <p:nvPr>
            <p:ph type="body" idx="1"/>
          </p:nvPr>
        </p:nvSpPr>
        <p:spPr/>
        <p:txBody>
          <a:bodyPr/>
          <a:lstStyle/>
          <a:p>
            <a:r>
              <a:rPr lang="en-US" sz="2800" smtClean="0"/>
              <a:t>How is margin of error being addressed?</a:t>
            </a:r>
          </a:p>
          <a:p>
            <a:r>
              <a:rPr lang="en-US" sz="2800" smtClean="0"/>
              <a:t>Are the margins of error acceptable for program decision making?</a:t>
            </a:r>
          </a:p>
          <a:p>
            <a:r>
              <a:rPr lang="en-US" sz="2800" smtClean="0"/>
              <a:t>Have issues around precision been reported?</a:t>
            </a:r>
          </a:p>
          <a:p>
            <a:r>
              <a:rPr lang="en-US" sz="2800" smtClean="0"/>
              <a:t>Would an increase in the degree of accuracy be more costly than the increased value of the information?</a:t>
            </a:r>
            <a:endParaRPr lang="en-US" sz="20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smtClean="0"/>
              <a:t>Timeliness:  Questions to ask…</a:t>
            </a:r>
          </a:p>
        </p:txBody>
      </p:sp>
      <p:sp>
        <p:nvSpPr>
          <p:cNvPr id="19459" name="Rectangle 3"/>
          <p:cNvSpPr>
            <a:spLocks noGrp="1" noChangeArrowheads="1"/>
          </p:cNvSpPr>
          <p:nvPr>
            <p:ph type="body" idx="1"/>
          </p:nvPr>
        </p:nvSpPr>
        <p:spPr/>
        <p:txBody>
          <a:bodyPr/>
          <a:lstStyle/>
          <a:p>
            <a:r>
              <a:rPr lang="en-US" sz="2400" smtClean="0"/>
              <a:t>Are data available on a frequent enough basis to inform program management decisions?</a:t>
            </a:r>
          </a:p>
          <a:p>
            <a:r>
              <a:rPr lang="en-US" sz="2400" smtClean="0"/>
              <a:t>Is a regularized schedule of data collection in place to meet program management needs?</a:t>
            </a:r>
          </a:p>
          <a:p>
            <a:r>
              <a:rPr lang="en-US" sz="2400" smtClean="0"/>
              <a:t>Are data from within the policy period of interest (i.e. are the data from a point in time after the intervention has begun)?</a:t>
            </a:r>
          </a:p>
          <a:p>
            <a:r>
              <a:rPr lang="en-US" sz="2400" smtClean="0"/>
              <a:t>Are the data reported as soon as possible after collection?</a:t>
            </a:r>
          </a:p>
          <a:p>
            <a:endParaRPr 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en-US" smtClean="0"/>
              <a:t>Integrity:  Questions to ask…</a:t>
            </a:r>
          </a:p>
        </p:txBody>
      </p:sp>
      <p:sp>
        <p:nvSpPr>
          <p:cNvPr id="20483" name="Rectangle 3"/>
          <p:cNvSpPr>
            <a:spLocks noGrp="1" noChangeArrowheads="1"/>
          </p:cNvSpPr>
          <p:nvPr>
            <p:ph type="body" idx="1"/>
          </p:nvPr>
        </p:nvSpPr>
        <p:spPr/>
        <p:txBody>
          <a:bodyPr/>
          <a:lstStyle/>
          <a:p>
            <a:r>
              <a:rPr lang="en-US" smtClean="0"/>
              <a:t>Are there risks that data are manipulated for personal or political reasons?</a:t>
            </a:r>
          </a:p>
          <a:p>
            <a:r>
              <a:rPr lang="en-US" smtClean="0"/>
              <a:t>What systems are in place to minimize such risks?</a:t>
            </a:r>
          </a:p>
          <a:p>
            <a:r>
              <a:rPr lang="en-US" smtClean="0"/>
              <a:t>Has there been an independent review?</a:t>
            </a:r>
          </a:p>
          <a:p>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sz="3200" smtClean="0"/>
              <a:t>During this workshop, think about…</a:t>
            </a:r>
          </a:p>
        </p:txBody>
      </p:sp>
      <p:sp>
        <p:nvSpPr>
          <p:cNvPr id="21507" name="Rectangle 3"/>
          <p:cNvSpPr>
            <a:spLocks noGrp="1" noChangeArrowheads="1"/>
          </p:cNvSpPr>
          <p:nvPr>
            <p:ph type="body" idx="1"/>
          </p:nvPr>
        </p:nvSpPr>
        <p:spPr/>
        <p:txBody>
          <a:bodyPr/>
          <a:lstStyle/>
          <a:p>
            <a:pPr>
              <a:lnSpc>
                <a:spcPct val="90000"/>
              </a:lnSpc>
            </a:pPr>
            <a:r>
              <a:rPr lang="en-US" smtClean="0"/>
              <a:t>How well does your information system function?</a:t>
            </a:r>
          </a:p>
          <a:p>
            <a:pPr>
              <a:lnSpc>
                <a:spcPct val="90000"/>
              </a:lnSpc>
            </a:pPr>
            <a:r>
              <a:rPr lang="en-US" smtClean="0"/>
              <a:t>Are the definitions of indicators clear and understood at all levels?</a:t>
            </a:r>
          </a:p>
          <a:p>
            <a:pPr>
              <a:lnSpc>
                <a:spcPct val="90000"/>
              </a:lnSpc>
            </a:pPr>
            <a:r>
              <a:rPr lang="en-US" smtClean="0"/>
              <a:t>Do individuals and groups understand their roles and responsibilities?</a:t>
            </a:r>
          </a:p>
          <a:p>
            <a:pPr>
              <a:lnSpc>
                <a:spcPct val="90000"/>
              </a:lnSpc>
            </a:pPr>
            <a:r>
              <a:rPr lang="en-US" smtClean="0"/>
              <a:t>Does everyone understand the specific reporting timelines—and why they need to be followed?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mtClean="0"/>
              <a:t>…Keep thinking about…</a:t>
            </a:r>
          </a:p>
        </p:txBody>
      </p:sp>
      <p:sp>
        <p:nvSpPr>
          <p:cNvPr id="22531" name="Rectangle 3"/>
          <p:cNvSpPr>
            <a:spLocks noGrp="1" noChangeArrowheads="1"/>
          </p:cNvSpPr>
          <p:nvPr>
            <p:ph type="body" idx="1"/>
          </p:nvPr>
        </p:nvSpPr>
        <p:spPr>
          <a:xfrm>
            <a:off x="923925" y="1447800"/>
            <a:ext cx="7762875" cy="4746625"/>
          </a:xfrm>
        </p:spPr>
        <p:txBody>
          <a:bodyPr/>
          <a:lstStyle/>
          <a:p>
            <a:pPr>
              <a:lnSpc>
                <a:spcPct val="90000"/>
              </a:lnSpc>
            </a:pPr>
            <a:r>
              <a:rPr lang="en-US" sz="2400" smtClean="0"/>
              <a:t>Are data collection instruments and reporting forms standardized and compatible?  Do they have clear instructions?</a:t>
            </a:r>
          </a:p>
          <a:p>
            <a:pPr>
              <a:lnSpc>
                <a:spcPct val="90000"/>
              </a:lnSpc>
            </a:pPr>
            <a:r>
              <a:rPr lang="en-US" sz="2400" smtClean="0"/>
              <a:t>Do you have documented data review procedures for all levels…and use them?</a:t>
            </a:r>
          </a:p>
          <a:p>
            <a:pPr>
              <a:lnSpc>
                <a:spcPct val="90000"/>
              </a:lnSpc>
            </a:pPr>
            <a:r>
              <a:rPr lang="en-US" sz="2400" smtClean="0"/>
              <a:t>Are you aware of potential data quality challenges, such as missing data, double counting, lost to follow up?  How do you address them?</a:t>
            </a:r>
          </a:p>
          <a:p>
            <a:pPr>
              <a:lnSpc>
                <a:spcPct val="90000"/>
              </a:lnSpc>
            </a:pPr>
            <a:r>
              <a:rPr lang="en-US" sz="2400" smtClean="0"/>
              <a:t>What are your policies and procedures for storing and filing data collection instruments?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en-US" smtClean="0"/>
              <a:t>Session Overview</a:t>
            </a:r>
          </a:p>
        </p:txBody>
      </p:sp>
      <p:sp>
        <p:nvSpPr>
          <p:cNvPr id="5123" name="Rectangle 3"/>
          <p:cNvSpPr>
            <a:spLocks noGrp="1" noChangeArrowheads="1"/>
          </p:cNvSpPr>
          <p:nvPr>
            <p:ph type="body" idx="1"/>
          </p:nvPr>
        </p:nvSpPr>
        <p:spPr/>
        <p:txBody>
          <a:bodyPr/>
          <a:lstStyle/>
          <a:p>
            <a:r>
              <a:rPr lang="en-US" dirty="0" smtClean="0"/>
              <a:t>Why data quality matters</a:t>
            </a:r>
          </a:p>
          <a:p>
            <a:r>
              <a:rPr lang="en-US" dirty="0" smtClean="0"/>
              <a:t>Dimensions of data quality</a:t>
            </a:r>
          </a:p>
          <a:p>
            <a:r>
              <a:rPr lang="en-US" dirty="0" smtClean="0"/>
              <a:t>Thoughts about improving data quality</a:t>
            </a:r>
          </a:p>
          <a:p>
            <a:r>
              <a:rPr lang="en-US" dirty="0" smtClean="0"/>
              <a:t>Data Quality Assurance Tool</a:t>
            </a:r>
          </a:p>
          <a:p>
            <a:endParaRPr lang="en-US" dirty="0" smtClean="0"/>
          </a:p>
          <a:p>
            <a:r>
              <a:rPr lang="en-US" dirty="0" smtClean="0">
                <a:solidFill>
                  <a:srgbClr val="FF7C80"/>
                </a:solidFill>
              </a:rPr>
              <a:t>Activity: Implementing the Tool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1169988" y="1143000"/>
            <a:ext cx="7162800" cy="1447800"/>
          </a:xfrm>
        </p:spPr>
        <p:txBody>
          <a:bodyPr/>
          <a:lstStyle/>
          <a:p>
            <a:r>
              <a:rPr lang="en-US" sz="4400" smtClean="0"/>
              <a:t>Data Quality Assessment Tool</a:t>
            </a:r>
            <a:endParaRPr lang="en-US" sz="2800" smtClean="0"/>
          </a:p>
        </p:txBody>
      </p:sp>
      <p:sp>
        <p:nvSpPr>
          <p:cNvPr id="23555" name="Rectangle 3"/>
          <p:cNvSpPr>
            <a:spLocks noGrp="1" noChangeArrowheads="1"/>
          </p:cNvSpPr>
          <p:nvPr>
            <p:ph type="subTitle" idx="1"/>
          </p:nvPr>
        </p:nvSpPr>
        <p:spPr>
          <a:xfrm>
            <a:off x="1371600" y="2971800"/>
            <a:ext cx="6858000" cy="1295400"/>
          </a:xfrm>
        </p:spPr>
        <p:txBody>
          <a:bodyPr/>
          <a:lstStyle/>
          <a:p>
            <a:r>
              <a:rPr lang="en-US" smtClean="0"/>
              <a:t>For Assessment &amp; Capacity Building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819150" y="3103563"/>
            <a:ext cx="7562850" cy="914400"/>
          </a:xfrm>
          <a:prstGeom prst="rect">
            <a:avLst/>
          </a:prstGeom>
          <a:solidFill>
            <a:schemeClr val="accent1">
              <a:lumMod val="10000"/>
              <a:lumOff val="90000"/>
            </a:schemeClr>
          </a:solidFill>
          <a:ln>
            <a:noFill/>
          </a:ln>
          <a:effectLst/>
        </p:spPr>
        <p:txBody>
          <a:bodyPr anchor="ctr"/>
          <a:lstStyle/>
          <a:p>
            <a:pPr marL="533400" indent="-533400" defTabSz="912813">
              <a:spcBef>
                <a:spcPct val="20000"/>
              </a:spcBef>
              <a:spcAft>
                <a:spcPct val="85000"/>
              </a:spcAft>
              <a:buClr>
                <a:srgbClr val="FF3300"/>
              </a:buClr>
              <a:buSzPct val="125000"/>
              <a:buFont typeface="Wingdings 2" pitchFamily="18" charset="2"/>
              <a:buChar char="v"/>
              <a:defRPr/>
            </a:pPr>
            <a:r>
              <a:rPr lang="en-US" sz="2000">
                <a:solidFill>
                  <a:schemeClr val="tx2">
                    <a:lumMod val="10000"/>
                  </a:schemeClr>
                </a:solidFill>
                <a:cs typeface="Arial" charset="0"/>
              </a:rPr>
              <a:t>to verify the quality of </a:t>
            </a:r>
            <a:r>
              <a:rPr lang="en-US" sz="2000" u="sng">
                <a:solidFill>
                  <a:schemeClr val="tx2">
                    <a:lumMod val="10000"/>
                  </a:schemeClr>
                </a:solidFill>
                <a:cs typeface="Arial" charset="0"/>
              </a:rPr>
              <a:t>reported data for key indicators</a:t>
            </a:r>
            <a:r>
              <a:rPr lang="en-US" sz="2000">
                <a:solidFill>
                  <a:schemeClr val="tx2">
                    <a:lumMod val="10000"/>
                  </a:schemeClr>
                </a:solidFill>
                <a:cs typeface="Arial" charset="0"/>
              </a:rPr>
              <a:t> at selected sites; </a:t>
            </a:r>
            <a:r>
              <a:rPr lang="en-US" sz="2000" i="1">
                <a:solidFill>
                  <a:schemeClr val="tx2">
                    <a:lumMod val="10000"/>
                  </a:schemeClr>
                </a:solidFill>
                <a:cs typeface="Arial" charset="0"/>
              </a:rPr>
              <a:t>and</a:t>
            </a:r>
          </a:p>
        </p:txBody>
      </p:sp>
      <p:sp>
        <p:nvSpPr>
          <p:cNvPr id="107523" name="Rectangle 3"/>
          <p:cNvSpPr>
            <a:spLocks noChangeArrowheads="1"/>
          </p:cNvSpPr>
          <p:nvPr/>
        </p:nvSpPr>
        <p:spPr bwMode="auto">
          <a:xfrm>
            <a:off x="844550" y="2035175"/>
            <a:ext cx="7562850" cy="914400"/>
          </a:xfrm>
          <a:prstGeom prst="rect">
            <a:avLst/>
          </a:prstGeom>
          <a:solidFill>
            <a:schemeClr val="accent1">
              <a:lumMod val="10000"/>
              <a:lumOff val="90000"/>
            </a:schemeClr>
          </a:solidFill>
          <a:ln>
            <a:noFill/>
          </a:ln>
          <a:effectLst/>
        </p:spPr>
        <p:txBody>
          <a:bodyPr anchor="ctr"/>
          <a:lstStyle/>
          <a:p>
            <a:pPr marL="533400" indent="-533400" defTabSz="912813">
              <a:spcBef>
                <a:spcPct val="20000"/>
              </a:spcBef>
              <a:spcAft>
                <a:spcPct val="85000"/>
              </a:spcAft>
              <a:buClr>
                <a:srgbClr val="FF3300"/>
              </a:buClr>
              <a:buSzPct val="125000"/>
              <a:buFont typeface="Wingdings 2" pitchFamily="18" charset="2"/>
              <a:buChar char="u"/>
              <a:defRPr/>
            </a:pPr>
            <a:r>
              <a:rPr lang="en-US" sz="2000" dirty="0">
                <a:solidFill>
                  <a:schemeClr val="tx2">
                    <a:lumMod val="10000"/>
                  </a:schemeClr>
                </a:solidFill>
                <a:cs typeface="Arial" charset="0"/>
              </a:rPr>
              <a:t>to verify that appropriate </a:t>
            </a:r>
            <a:r>
              <a:rPr lang="en-US" sz="2000" u="sng" dirty="0">
                <a:solidFill>
                  <a:schemeClr val="tx2">
                    <a:lumMod val="10000"/>
                  </a:schemeClr>
                </a:solidFill>
                <a:cs typeface="Arial" charset="0"/>
              </a:rPr>
              <a:t>data management systems</a:t>
            </a:r>
            <a:r>
              <a:rPr lang="en-US" sz="2000" dirty="0">
                <a:solidFill>
                  <a:schemeClr val="tx2">
                    <a:lumMod val="10000"/>
                  </a:schemeClr>
                </a:solidFill>
                <a:cs typeface="Arial" charset="0"/>
              </a:rPr>
              <a:t> are in place in countries;</a:t>
            </a:r>
          </a:p>
        </p:txBody>
      </p:sp>
      <p:sp>
        <p:nvSpPr>
          <p:cNvPr id="24580" name="AutoShape 4"/>
          <p:cNvSpPr>
            <a:spLocks noChangeArrowheads="1"/>
          </p:cNvSpPr>
          <p:nvPr/>
        </p:nvSpPr>
        <p:spPr bwMode="auto">
          <a:xfrm>
            <a:off x="762000" y="449263"/>
            <a:ext cx="7632700" cy="822325"/>
          </a:xfrm>
          <a:prstGeom prst="downArrowCallout">
            <a:avLst>
              <a:gd name="adj1" fmla="val 232046"/>
              <a:gd name="adj2" fmla="val 232046"/>
              <a:gd name="adj3" fmla="val 16667"/>
              <a:gd name="adj4" fmla="val 66667"/>
            </a:avLst>
          </a:prstGeom>
          <a:solidFill>
            <a:schemeClr val="bg1"/>
          </a:solidFill>
          <a:ln w="9525" algn="ctr">
            <a:solidFill>
              <a:schemeClr val="accent2"/>
            </a:solidFill>
            <a:miter lim="800000"/>
            <a:headEnd/>
            <a:tailEnd/>
          </a:ln>
        </p:spPr>
        <p:txBody>
          <a:bodyPr anchor="ctr"/>
          <a:lstStyle/>
          <a:p>
            <a:pPr algn="ctr" defTabSz="912813">
              <a:lnSpc>
                <a:spcPct val="60000"/>
              </a:lnSpc>
            </a:pPr>
            <a:r>
              <a:rPr lang="en-US" sz="2800" b="1">
                <a:cs typeface="Arial" charset="0"/>
              </a:rPr>
              <a:t>Purpose of the DQA</a:t>
            </a:r>
          </a:p>
        </p:txBody>
      </p:sp>
      <p:sp>
        <p:nvSpPr>
          <p:cNvPr id="24581" name="Text Box 5"/>
          <p:cNvSpPr txBox="1">
            <a:spLocks noChangeArrowheads="1"/>
          </p:cNvSpPr>
          <p:nvPr/>
        </p:nvSpPr>
        <p:spPr bwMode="auto">
          <a:xfrm>
            <a:off x="860425" y="1493838"/>
            <a:ext cx="76358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tabLst>
                <a:tab pos="176213" algn="l"/>
              </a:tabLst>
              <a:defRPr>
                <a:solidFill>
                  <a:schemeClr val="tx1"/>
                </a:solidFill>
                <a:latin typeface="Arial" charset="0"/>
              </a:defRPr>
            </a:lvl1pPr>
            <a:lvl2pPr marL="742950" indent="-285750" defTabSz="912813" eaLnBrk="0" hangingPunct="0">
              <a:tabLst>
                <a:tab pos="176213" algn="l"/>
              </a:tabLst>
              <a:defRPr>
                <a:solidFill>
                  <a:schemeClr val="tx1"/>
                </a:solidFill>
                <a:latin typeface="Arial" charset="0"/>
              </a:defRPr>
            </a:lvl2pPr>
            <a:lvl3pPr marL="1143000" indent="-228600" defTabSz="912813" eaLnBrk="0" hangingPunct="0">
              <a:tabLst>
                <a:tab pos="176213" algn="l"/>
              </a:tabLst>
              <a:defRPr>
                <a:solidFill>
                  <a:schemeClr val="tx1"/>
                </a:solidFill>
                <a:latin typeface="Arial" charset="0"/>
              </a:defRPr>
            </a:lvl3pPr>
            <a:lvl4pPr marL="1600200" indent="-228600" defTabSz="912813" eaLnBrk="0" hangingPunct="0">
              <a:tabLst>
                <a:tab pos="176213" algn="l"/>
              </a:tabLst>
              <a:defRPr>
                <a:solidFill>
                  <a:schemeClr val="tx1"/>
                </a:solidFill>
                <a:latin typeface="Arial" charset="0"/>
              </a:defRPr>
            </a:lvl4pPr>
            <a:lvl5pPr marL="2057400" indent="-228600" defTabSz="912813" eaLnBrk="0" hangingPunct="0">
              <a:tabLst>
                <a:tab pos="176213" algn="l"/>
              </a:tabLst>
              <a:defRPr>
                <a:solidFill>
                  <a:schemeClr val="tx1"/>
                </a:solidFill>
                <a:latin typeface="Arial" charset="0"/>
              </a:defRPr>
            </a:lvl5pPr>
            <a:lvl6pPr marL="2514600" indent="-228600" defTabSz="912813" eaLnBrk="0" fontAlgn="base" hangingPunct="0">
              <a:spcBef>
                <a:spcPct val="0"/>
              </a:spcBef>
              <a:spcAft>
                <a:spcPct val="0"/>
              </a:spcAft>
              <a:tabLst>
                <a:tab pos="176213" algn="l"/>
              </a:tabLst>
              <a:defRPr>
                <a:solidFill>
                  <a:schemeClr val="tx1"/>
                </a:solidFill>
                <a:latin typeface="Arial" charset="0"/>
              </a:defRPr>
            </a:lvl6pPr>
            <a:lvl7pPr marL="2971800" indent="-228600" defTabSz="912813" eaLnBrk="0" fontAlgn="base" hangingPunct="0">
              <a:spcBef>
                <a:spcPct val="0"/>
              </a:spcBef>
              <a:spcAft>
                <a:spcPct val="0"/>
              </a:spcAft>
              <a:tabLst>
                <a:tab pos="176213" algn="l"/>
              </a:tabLst>
              <a:defRPr>
                <a:solidFill>
                  <a:schemeClr val="tx1"/>
                </a:solidFill>
                <a:latin typeface="Arial" charset="0"/>
              </a:defRPr>
            </a:lvl7pPr>
            <a:lvl8pPr marL="3429000" indent="-228600" defTabSz="912813" eaLnBrk="0" fontAlgn="base" hangingPunct="0">
              <a:spcBef>
                <a:spcPct val="0"/>
              </a:spcBef>
              <a:spcAft>
                <a:spcPct val="0"/>
              </a:spcAft>
              <a:tabLst>
                <a:tab pos="176213" algn="l"/>
              </a:tabLst>
              <a:defRPr>
                <a:solidFill>
                  <a:schemeClr val="tx1"/>
                </a:solidFill>
                <a:latin typeface="Arial" charset="0"/>
              </a:defRPr>
            </a:lvl8pPr>
            <a:lvl9pPr marL="3886200" indent="-228600" defTabSz="912813" eaLnBrk="0" fontAlgn="base" hangingPunct="0">
              <a:spcBef>
                <a:spcPct val="0"/>
              </a:spcBef>
              <a:spcAft>
                <a:spcPct val="0"/>
              </a:spcAft>
              <a:tabLst>
                <a:tab pos="176213" algn="l"/>
              </a:tabLst>
              <a:defRPr>
                <a:solidFill>
                  <a:schemeClr val="tx1"/>
                </a:solidFill>
                <a:latin typeface="Arial" charset="0"/>
              </a:defRPr>
            </a:lvl9pPr>
          </a:lstStyle>
          <a:p>
            <a:pPr eaLnBrk="1" hangingPunct="1">
              <a:spcBef>
                <a:spcPct val="20000"/>
              </a:spcBef>
              <a:spcAft>
                <a:spcPct val="85000"/>
              </a:spcAft>
              <a:buClr>
                <a:srgbClr val="FF3300"/>
              </a:buClr>
              <a:buFont typeface="Palatino" pitchFamily="18" charset="0"/>
              <a:buNone/>
            </a:pPr>
            <a:r>
              <a:rPr lang="en-US" sz="2000">
                <a:cs typeface="Arial" charset="0"/>
              </a:rPr>
              <a:t>The Data-Quality Assessment (DQA) Protocol is designed:</a:t>
            </a:r>
          </a:p>
        </p:txBody>
      </p:sp>
      <p:sp>
        <p:nvSpPr>
          <p:cNvPr id="107526" name="Rectangle 6"/>
          <p:cNvSpPr>
            <a:spLocks noChangeArrowheads="1"/>
          </p:cNvSpPr>
          <p:nvPr/>
        </p:nvSpPr>
        <p:spPr bwMode="auto">
          <a:xfrm>
            <a:off x="844550" y="4178300"/>
            <a:ext cx="7562850" cy="914400"/>
          </a:xfrm>
          <a:prstGeom prst="rect">
            <a:avLst/>
          </a:prstGeom>
          <a:solidFill>
            <a:schemeClr val="accent1">
              <a:lumMod val="10000"/>
              <a:lumOff val="90000"/>
            </a:schemeClr>
          </a:solidFill>
          <a:ln>
            <a:noFill/>
          </a:ln>
          <a:effectLst/>
        </p:spPr>
        <p:txBody>
          <a:bodyPr anchor="ctr"/>
          <a:lstStyle/>
          <a:p>
            <a:pPr marL="533400" indent="-533400" defTabSz="912813">
              <a:spcBef>
                <a:spcPct val="20000"/>
              </a:spcBef>
              <a:spcAft>
                <a:spcPct val="85000"/>
              </a:spcAft>
              <a:buClr>
                <a:srgbClr val="FF3300"/>
              </a:buClr>
              <a:buSzPct val="125000"/>
              <a:buFont typeface="Wingdings 2" pitchFamily="18" charset="2"/>
              <a:buChar char="w"/>
              <a:defRPr/>
            </a:pPr>
            <a:r>
              <a:rPr lang="en-US" sz="2000">
                <a:solidFill>
                  <a:schemeClr val="tx2">
                    <a:lumMod val="10000"/>
                  </a:schemeClr>
                </a:solidFill>
                <a:cs typeface="Arial" charset="0"/>
              </a:rPr>
              <a:t>to contribute to </a:t>
            </a:r>
            <a:r>
              <a:rPr lang="en-US" sz="2000" u="sng">
                <a:solidFill>
                  <a:schemeClr val="tx2">
                    <a:lumMod val="10000"/>
                  </a:schemeClr>
                </a:solidFill>
                <a:cs typeface="Arial" charset="0"/>
              </a:rPr>
              <a:t>M&amp;E systems strengthening and capacity building.</a:t>
            </a:r>
            <a:endParaRPr lang="en-US" sz="2000" i="1" u="sng">
              <a:solidFill>
                <a:schemeClr val="tx2">
                  <a:lumMod val="10000"/>
                </a:schemeClr>
              </a:solidFill>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609600" y="304800"/>
            <a:ext cx="8229600" cy="914400"/>
          </a:xfrm>
        </p:spPr>
        <p:txBody>
          <a:bodyPr/>
          <a:lstStyle/>
          <a:p>
            <a:pPr algn="ctr"/>
            <a:r>
              <a:rPr lang="en-US" smtClean="0"/>
              <a:t>DQA Components</a:t>
            </a:r>
          </a:p>
        </p:txBody>
      </p:sp>
      <p:sp>
        <p:nvSpPr>
          <p:cNvPr id="25603" name="Rectangle 3"/>
          <p:cNvSpPr>
            <a:spLocks noGrp="1" noChangeArrowheads="1"/>
          </p:cNvSpPr>
          <p:nvPr>
            <p:ph type="body" idx="4294967295"/>
          </p:nvPr>
        </p:nvSpPr>
        <p:spPr>
          <a:xfrm>
            <a:off x="762000" y="1371600"/>
            <a:ext cx="7762875" cy="4649788"/>
          </a:xfrm>
        </p:spPr>
        <p:txBody>
          <a:bodyPr/>
          <a:lstStyle/>
          <a:p>
            <a:pPr>
              <a:lnSpc>
                <a:spcPct val="80000"/>
              </a:lnSpc>
            </a:pPr>
            <a:r>
              <a:rPr lang="en-US" sz="2000" smtClean="0"/>
              <a:t>Determine scope of the data quality assessment </a:t>
            </a:r>
          </a:p>
          <a:p>
            <a:pPr lvl="1">
              <a:lnSpc>
                <a:spcPct val="80000"/>
              </a:lnSpc>
            </a:pPr>
            <a:r>
              <a:rPr lang="en-US" sz="2000" smtClean="0"/>
              <a:t>Suggested criteria for selecting Program/project(s) &amp; indicators</a:t>
            </a:r>
          </a:p>
          <a:p>
            <a:pPr>
              <a:lnSpc>
                <a:spcPct val="80000"/>
              </a:lnSpc>
            </a:pPr>
            <a:r>
              <a:rPr lang="en-US" sz="2000" smtClean="0"/>
              <a:t>Engage Program/project(s), obtain authorization for DQA</a:t>
            </a:r>
          </a:p>
          <a:p>
            <a:pPr lvl="1">
              <a:lnSpc>
                <a:spcPct val="80000"/>
              </a:lnSpc>
            </a:pPr>
            <a:r>
              <a:rPr lang="en-US" sz="2000" smtClean="0"/>
              <a:t>Templates for notifying the Program/project of the assessment</a:t>
            </a:r>
          </a:p>
          <a:p>
            <a:pPr lvl="1">
              <a:lnSpc>
                <a:spcPct val="80000"/>
              </a:lnSpc>
            </a:pPr>
            <a:r>
              <a:rPr lang="en-US" sz="2000" smtClean="0"/>
              <a:t>Guidelines for obtaining authorization to conduct the assessment</a:t>
            </a:r>
          </a:p>
          <a:p>
            <a:pPr>
              <a:lnSpc>
                <a:spcPct val="80000"/>
              </a:lnSpc>
            </a:pPr>
            <a:r>
              <a:rPr lang="en-US" sz="2000" smtClean="0"/>
              <a:t>Assess the design &amp; implementation of the Program/project’s data collection and reporting systems.</a:t>
            </a:r>
          </a:p>
          <a:p>
            <a:pPr lvl="1">
              <a:lnSpc>
                <a:spcPct val="80000"/>
              </a:lnSpc>
            </a:pPr>
            <a:r>
              <a:rPr lang="en-US" sz="2000" smtClean="0"/>
              <a:t>Steps &amp; protocols to ID potential threats to data quality created by Program/project’s data management &amp; reporting system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609600" y="1447800"/>
            <a:ext cx="7762875" cy="4419600"/>
          </a:xfrm>
        </p:spPr>
        <p:txBody>
          <a:bodyPr/>
          <a:lstStyle/>
          <a:p>
            <a:pPr>
              <a:lnSpc>
                <a:spcPct val="90000"/>
              </a:lnSpc>
            </a:pPr>
            <a:r>
              <a:rPr lang="en-US" sz="2400" smtClean="0"/>
              <a:t>Trace &amp; verify (recount) selected indicator results</a:t>
            </a:r>
          </a:p>
          <a:p>
            <a:pPr lvl="1">
              <a:lnSpc>
                <a:spcPct val="90000"/>
              </a:lnSpc>
            </a:pPr>
            <a:r>
              <a:rPr lang="en-US" sz="2000" smtClean="0"/>
              <a:t>Protocol with special instructions based on indicator &amp; type of Service Delivery Site (e.g. health facility or community-based)</a:t>
            </a:r>
            <a:br>
              <a:rPr lang="en-US" sz="2000" smtClean="0"/>
            </a:br>
            <a:endParaRPr lang="en-US" sz="2000" smtClean="0"/>
          </a:p>
          <a:p>
            <a:pPr>
              <a:lnSpc>
                <a:spcPct val="90000"/>
              </a:lnSpc>
            </a:pPr>
            <a:r>
              <a:rPr lang="en-US" sz="2400" smtClean="0"/>
              <a:t>Develop and present the assessment Team’s findings and recommendations. </a:t>
            </a:r>
          </a:p>
          <a:p>
            <a:pPr lvl="1">
              <a:lnSpc>
                <a:spcPct val="90000"/>
              </a:lnSpc>
            </a:pPr>
            <a:r>
              <a:rPr lang="en-US" sz="2000" smtClean="0"/>
              <a:t>instructions on how and when to present the DQA findings</a:t>
            </a:r>
          </a:p>
          <a:p>
            <a:pPr lvl="1">
              <a:lnSpc>
                <a:spcPct val="90000"/>
              </a:lnSpc>
            </a:pPr>
            <a:r>
              <a:rPr lang="en-US" sz="2000" smtClean="0"/>
              <a:t>recommendations to Program/project officials for how to plan for follow-up activities to ensure strengthening measures are implemented</a:t>
            </a:r>
          </a:p>
        </p:txBody>
      </p:sp>
      <p:sp>
        <p:nvSpPr>
          <p:cNvPr id="26627" name="Rectangle 4"/>
          <p:cNvSpPr>
            <a:spLocks noGrp="1" noChangeArrowheads="1"/>
          </p:cNvSpPr>
          <p:nvPr>
            <p:ph type="title"/>
          </p:nvPr>
        </p:nvSpPr>
        <p:spPr>
          <a:xfrm>
            <a:off x="457200" y="274638"/>
            <a:ext cx="8229600" cy="868362"/>
          </a:xfrm>
        </p:spPr>
        <p:txBody>
          <a:bodyPr/>
          <a:lstStyle/>
          <a:p>
            <a:pPr algn="ctr"/>
            <a:r>
              <a:rPr lang="en-US" smtClean="0"/>
              <a:t>DQA Components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693" name="Group 29"/>
          <p:cNvGraphicFramePr>
            <a:graphicFrameLocks noGrp="1"/>
          </p:cNvGraphicFramePr>
          <p:nvPr>
            <p:ph idx="1"/>
          </p:nvPr>
        </p:nvGraphicFramePr>
        <p:xfrm>
          <a:off x="474663" y="1143000"/>
          <a:ext cx="8135937" cy="4378326"/>
        </p:xfrm>
        <a:graphic>
          <a:graphicData uri="http://schemas.openxmlformats.org/drawingml/2006/table">
            <a:tbl>
              <a:tblPr/>
              <a:tblGrid>
                <a:gridCol w="1454150"/>
                <a:gridCol w="2903537"/>
                <a:gridCol w="2422525"/>
                <a:gridCol w="1355725"/>
              </a:tblGrid>
              <a:tr h="525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charset="0"/>
                        </a:rPr>
                        <a:t>DISEASE</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6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charset="0"/>
                        </a:rPr>
                        <a:t>INDICATORS</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65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charset="0"/>
                        </a:rPr>
                        <a:t>REPORTING PERIOD</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65000"/>
                      </a:schemeClr>
                    </a:solidFill>
                  </a:tcPr>
                </a:tc>
                <a:tc hMerge="1">
                  <a:txBody>
                    <a:bodyPr/>
                    <a:lstStyle/>
                    <a:p>
                      <a:endParaRPr lang="en-US"/>
                    </a:p>
                  </a:txBody>
                  <a:tcPr/>
                </a:tc>
              </a:tr>
              <a:tr h="933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2">
                              <a:lumMod val="10000"/>
                            </a:schemeClr>
                          </a:solidFill>
                          <a:effectLst/>
                          <a:latin typeface="Arial" charset="0"/>
                        </a:rPr>
                        <a:t>HIV/AIDS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3AB"/>
                    </a:solidFill>
                  </a:tcPr>
                </a:tc>
                <a:tc>
                  <a:txBody>
                    <a:bodyPr/>
                    <a:lstStyle/>
                    <a:p>
                      <a:pPr marL="177800" marR="0" lvl="0" indent="-17780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Number of patients on ARV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3-month period</a:t>
                      </a:r>
                      <a:br>
                        <a:rPr kumimoji="0" lang="en-US" sz="1800" b="0" i="0" u="none" strike="noStrike" cap="none" normalizeH="0" baseline="0" smtClean="0">
                          <a:ln>
                            <a:noFill/>
                          </a:ln>
                          <a:solidFill>
                            <a:schemeClr val="tx1"/>
                          </a:solidFill>
                          <a:effectLst/>
                          <a:latin typeface="Arial" charset="0"/>
                        </a:rPr>
                      </a:br>
                      <a:r>
                        <a:rPr kumimoji="0" lang="en-US" sz="1800" b="0" i="1" u="none" strike="noStrike" cap="none" normalizeH="0" baseline="0" smtClean="0">
                          <a:ln>
                            <a:noFill/>
                          </a:ln>
                          <a:solidFill>
                            <a:schemeClr val="tx1"/>
                          </a:solidFill>
                          <a:effectLst/>
                          <a:latin typeface="Arial" charset="0"/>
                        </a:rPr>
                        <a:t>[1-Nov-05 / 31-Jan-06]</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National Numbers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5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2">
                              <a:lumMod val="10000"/>
                            </a:schemeClr>
                          </a:solidFill>
                          <a:effectLst/>
                          <a:latin typeface="Arial" charset="0"/>
                        </a:rPr>
                        <a:t>TB</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3AB"/>
                    </a:solidFill>
                  </a:tcPr>
                </a:tc>
                <a:tc>
                  <a:txBody>
                    <a:bodyPr/>
                    <a:lstStyle/>
                    <a:p>
                      <a:pPr marL="180975" marR="0" lvl="0" indent="-180975" algn="ctr"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smtClean="0">
                          <a:ln>
                            <a:noFill/>
                          </a:ln>
                          <a:solidFill>
                            <a:schemeClr val="tx1"/>
                          </a:solidFill>
                          <a:effectLst/>
                          <a:latin typeface="Arial" charset="0"/>
                        </a:rPr>
                        <a:t>Number of smear positive TB cases registered under DOTS who are successfully treated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3-month period</a:t>
                      </a:r>
                      <a:br>
                        <a:rPr kumimoji="0" lang="en-US" sz="1800" b="0" i="0" u="none" strike="noStrike" cap="none" normalizeH="0" baseline="0" smtClean="0">
                          <a:ln>
                            <a:noFill/>
                          </a:ln>
                          <a:solidFill>
                            <a:schemeClr val="tx1"/>
                          </a:solidFill>
                          <a:effectLst/>
                          <a:latin typeface="Arial" charset="0"/>
                        </a:rPr>
                      </a:br>
                      <a:r>
                        <a:rPr kumimoji="0" lang="en-US" sz="1800" b="0" i="1" u="none" strike="noStrike" cap="none" normalizeH="0" baseline="0" smtClean="0">
                          <a:ln>
                            <a:noFill/>
                          </a:ln>
                          <a:solidFill>
                            <a:schemeClr val="tx1"/>
                          </a:solidFill>
                          <a:effectLst/>
                          <a:latin typeface="Arial" charset="0"/>
                        </a:rPr>
                        <a:t>[1-Oct-04 31-Dec-04]</a:t>
                      </a:r>
                      <a:endParaRPr kumimoji="0" lang="en-US" sz="18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National Numbers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3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2">
                              <a:lumMod val="10000"/>
                            </a:schemeClr>
                          </a:solidFill>
                          <a:effectLst/>
                          <a:latin typeface="Arial" charset="0"/>
                        </a:rPr>
                        <a:t>Malaria</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E3AB"/>
                    </a:solidFill>
                  </a:tcPr>
                </a:tc>
                <a:tc>
                  <a:txBody>
                    <a:bodyPr/>
                    <a:lstStyle/>
                    <a:p>
                      <a:pPr marL="180975" marR="0" lvl="0" indent="-180975" algn="ctr"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smtClean="0">
                          <a:ln>
                            <a:noFill/>
                          </a:ln>
                          <a:solidFill>
                            <a:schemeClr val="tx1"/>
                          </a:solidFill>
                          <a:effectLst/>
                          <a:latin typeface="Arial" charset="0"/>
                        </a:rPr>
                        <a:t>Number of insecticide-treated bed nets (ITNs) distributed (i.e., number of vouchers redeemed)</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6-month period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rPr>
                        <a:t>[1-Nov-2005 / 30-Apr-2006]</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Reported numbers to Global Fund</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76" name="AutoShape 28"/>
          <p:cNvSpPr>
            <a:spLocks noChangeArrowheads="1"/>
          </p:cNvSpPr>
          <p:nvPr/>
        </p:nvSpPr>
        <p:spPr bwMode="auto">
          <a:xfrm>
            <a:off x="1346200" y="225425"/>
            <a:ext cx="6616700" cy="685800"/>
          </a:xfrm>
          <a:prstGeom prst="downArrowCallout">
            <a:avLst>
              <a:gd name="adj1" fmla="val 241204"/>
              <a:gd name="adj2" fmla="val 241204"/>
              <a:gd name="adj3" fmla="val 16667"/>
              <a:gd name="adj4" fmla="val 66667"/>
            </a:avLst>
          </a:prstGeom>
          <a:solidFill>
            <a:schemeClr val="bg1"/>
          </a:solidFill>
          <a:ln w="9525" algn="ctr">
            <a:solidFill>
              <a:schemeClr val="accent2"/>
            </a:solidFill>
            <a:miter lim="800000"/>
            <a:headEnd/>
            <a:tailEnd/>
          </a:ln>
        </p:spPr>
        <p:txBody>
          <a:bodyPr anchor="ctr"/>
          <a:lstStyle/>
          <a:p>
            <a:pPr algn="ctr" defTabSz="912813"/>
            <a:r>
              <a:rPr lang="en-US" sz="2800" b="1">
                <a:solidFill>
                  <a:srgbClr val="FFE3AB"/>
                </a:solidFill>
                <a:cs typeface="Arial" charset="0"/>
                <a:sym typeface="Wingdings 2" pitchFamily="18" charset="2"/>
              </a:rPr>
              <a:t>Example:  Indicator Selection</a:t>
            </a:r>
            <a:endParaRPr lang="en-US" sz="2800" b="1" i="1">
              <a:solidFill>
                <a:srgbClr val="FFE3AB"/>
              </a:solidFill>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ChangeArrowheads="1"/>
          </p:cNvSpPr>
          <p:nvPr/>
        </p:nvSpPr>
        <p:spPr bwMode="auto">
          <a:xfrm>
            <a:off x="742950" y="190500"/>
            <a:ext cx="7632700" cy="939800"/>
          </a:xfrm>
          <a:prstGeom prst="downArrowCallout">
            <a:avLst>
              <a:gd name="adj1" fmla="val 200333"/>
              <a:gd name="adj2" fmla="val 127352"/>
              <a:gd name="adj3" fmla="val 42398"/>
              <a:gd name="adj4" fmla="val 42736"/>
            </a:avLst>
          </a:prstGeom>
          <a:solidFill>
            <a:schemeClr val="tx1">
              <a:lumMod val="75000"/>
            </a:schemeClr>
          </a:solidFill>
          <a:ln w="9525" algn="ctr">
            <a:solidFill>
              <a:schemeClr val="accent2"/>
            </a:solidFill>
            <a:miter lim="800000"/>
            <a:headEnd/>
            <a:tailEnd/>
          </a:ln>
          <a:effectLst/>
        </p:spPr>
        <p:txBody>
          <a:bodyPr anchor="ctr"/>
          <a:lstStyle/>
          <a:p>
            <a:pPr algn="ctr" defTabSz="912813">
              <a:defRPr/>
            </a:pPr>
            <a:r>
              <a:rPr lang="en-US" sz="2400" b="1" dirty="0">
                <a:solidFill>
                  <a:schemeClr val="bg1"/>
                </a:solidFill>
                <a:cs typeface="Arial" charset="0"/>
                <a:sym typeface="Wingdings 2" pitchFamily="18" charset="2"/>
              </a:rPr>
              <a:t>Chronology and Steps of the DQA</a:t>
            </a:r>
            <a:endParaRPr lang="en-US" sz="2400" b="1" dirty="0">
              <a:solidFill>
                <a:schemeClr val="bg1"/>
              </a:solidFill>
              <a:cs typeface="Arial" charset="0"/>
            </a:endParaRPr>
          </a:p>
        </p:txBody>
      </p:sp>
      <p:sp>
        <p:nvSpPr>
          <p:cNvPr id="115716" name="Rectangle 4"/>
          <p:cNvSpPr>
            <a:spLocks noChangeArrowheads="1"/>
          </p:cNvSpPr>
          <p:nvPr/>
        </p:nvSpPr>
        <p:spPr bwMode="auto">
          <a:xfrm>
            <a:off x="482600"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17" name="Rectangle 5"/>
          <p:cNvSpPr>
            <a:spLocks noChangeArrowheads="1"/>
          </p:cNvSpPr>
          <p:nvPr/>
        </p:nvSpPr>
        <p:spPr bwMode="auto">
          <a:xfrm>
            <a:off x="568325" y="1546225"/>
            <a:ext cx="1116013"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spcAft>
                <a:spcPct val="25000"/>
              </a:spcAft>
              <a:defRPr/>
            </a:pPr>
            <a:r>
              <a:rPr lang="en-US" sz="1000" b="1">
                <a:solidFill>
                  <a:schemeClr val="bg1"/>
                </a:solidFill>
                <a:cs typeface="Arial" charset="0"/>
              </a:rPr>
              <a:t>Preparation and Initiation</a:t>
            </a:r>
          </a:p>
          <a:p>
            <a:pPr algn="ctr">
              <a:defRPr/>
            </a:pPr>
            <a:r>
              <a:rPr lang="en-US" sz="800">
                <a:solidFill>
                  <a:schemeClr val="bg1"/>
                </a:solidFill>
                <a:cs typeface="Arial" charset="0"/>
              </a:rPr>
              <a:t>(multiple locations)</a:t>
            </a:r>
          </a:p>
        </p:txBody>
      </p:sp>
      <p:sp>
        <p:nvSpPr>
          <p:cNvPr id="28677" name="Text Box 6"/>
          <p:cNvSpPr txBox="1">
            <a:spLocks noChangeArrowheads="1"/>
          </p:cNvSpPr>
          <p:nvPr/>
        </p:nvSpPr>
        <p:spPr bwMode="auto">
          <a:xfrm>
            <a:off x="736600" y="1244600"/>
            <a:ext cx="7778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1</a:t>
            </a:r>
          </a:p>
        </p:txBody>
      </p:sp>
      <p:sp>
        <p:nvSpPr>
          <p:cNvPr id="115719" name="Rectangle 7"/>
          <p:cNvSpPr>
            <a:spLocks noChangeArrowheads="1"/>
          </p:cNvSpPr>
          <p:nvPr/>
        </p:nvSpPr>
        <p:spPr bwMode="auto">
          <a:xfrm>
            <a:off x="1885950"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20" name="Rectangle 8"/>
          <p:cNvSpPr>
            <a:spLocks noChangeArrowheads="1"/>
          </p:cNvSpPr>
          <p:nvPr/>
        </p:nvSpPr>
        <p:spPr bwMode="auto">
          <a:xfrm>
            <a:off x="1970088" y="1546225"/>
            <a:ext cx="1117600"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defRPr/>
            </a:pPr>
            <a:r>
              <a:rPr lang="en-US" sz="1000" b="1">
                <a:solidFill>
                  <a:schemeClr val="bg1"/>
                </a:solidFill>
                <a:cs typeface="Arial" charset="0"/>
              </a:rPr>
              <a:t/>
            </a:r>
            <a:br>
              <a:rPr lang="en-US" sz="1000" b="1">
                <a:solidFill>
                  <a:schemeClr val="bg1"/>
                </a:solidFill>
                <a:cs typeface="Arial" charset="0"/>
              </a:rPr>
            </a:br>
            <a:r>
              <a:rPr lang="en-US" sz="1000" b="1">
                <a:solidFill>
                  <a:schemeClr val="bg1"/>
                </a:solidFill>
                <a:cs typeface="Arial" charset="0"/>
              </a:rPr>
              <a:t>M&amp;E Management Unit</a:t>
            </a:r>
          </a:p>
          <a:p>
            <a:pPr algn="ctr">
              <a:defRPr/>
            </a:pPr>
            <a:endParaRPr lang="en-US" sz="1000" b="1">
              <a:solidFill>
                <a:schemeClr val="bg1"/>
              </a:solidFill>
              <a:cs typeface="Arial" charset="0"/>
            </a:endParaRPr>
          </a:p>
        </p:txBody>
      </p:sp>
      <p:sp>
        <p:nvSpPr>
          <p:cNvPr id="28680" name="Text Box 9"/>
          <p:cNvSpPr txBox="1">
            <a:spLocks noChangeArrowheads="1"/>
          </p:cNvSpPr>
          <p:nvPr/>
        </p:nvSpPr>
        <p:spPr bwMode="auto">
          <a:xfrm>
            <a:off x="2141538" y="1244600"/>
            <a:ext cx="7762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2</a:t>
            </a:r>
          </a:p>
        </p:txBody>
      </p:sp>
      <p:sp>
        <p:nvSpPr>
          <p:cNvPr id="115722" name="Rectangle 10"/>
          <p:cNvSpPr>
            <a:spLocks noChangeArrowheads="1"/>
          </p:cNvSpPr>
          <p:nvPr/>
        </p:nvSpPr>
        <p:spPr bwMode="auto">
          <a:xfrm>
            <a:off x="3289300"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23" name="Rectangle 11"/>
          <p:cNvSpPr>
            <a:spLocks noChangeArrowheads="1"/>
          </p:cNvSpPr>
          <p:nvPr/>
        </p:nvSpPr>
        <p:spPr bwMode="auto">
          <a:xfrm>
            <a:off x="3373438" y="1546225"/>
            <a:ext cx="1117600"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defRPr/>
            </a:pPr>
            <a:r>
              <a:rPr lang="en-US" sz="1000" b="1">
                <a:solidFill>
                  <a:schemeClr val="bg1"/>
                </a:solidFill>
                <a:cs typeface="Arial" charset="0"/>
              </a:rPr>
              <a:t/>
            </a:r>
            <a:br>
              <a:rPr lang="en-US" sz="1000" b="1">
                <a:solidFill>
                  <a:schemeClr val="bg1"/>
                </a:solidFill>
                <a:cs typeface="Arial" charset="0"/>
              </a:rPr>
            </a:br>
            <a:r>
              <a:rPr lang="en-US" sz="1000" b="1">
                <a:solidFill>
                  <a:schemeClr val="bg1"/>
                </a:solidFill>
                <a:cs typeface="Arial" charset="0"/>
              </a:rPr>
              <a:t>Service Delivery Sites / Organizations</a:t>
            </a:r>
          </a:p>
          <a:p>
            <a:pPr algn="ctr">
              <a:defRPr/>
            </a:pPr>
            <a:endParaRPr lang="en-US" sz="1000" b="1">
              <a:solidFill>
                <a:schemeClr val="bg1"/>
              </a:solidFill>
              <a:cs typeface="Arial" charset="0"/>
            </a:endParaRPr>
          </a:p>
        </p:txBody>
      </p:sp>
      <p:sp>
        <p:nvSpPr>
          <p:cNvPr id="28683" name="Text Box 12"/>
          <p:cNvSpPr txBox="1">
            <a:spLocks noChangeArrowheads="1"/>
          </p:cNvSpPr>
          <p:nvPr/>
        </p:nvSpPr>
        <p:spPr bwMode="auto">
          <a:xfrm>
            <a:off x="3544888" y="1244600"/>
            <a:ext cx="7762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3</a:t>
            </a:r>
          </a:p>
        </p:txBody>
      </p:sp>
      <p:sp>
        <p:nvSpPr>
          <p:cNvPr id="115725" name="Rectangle 13"/>
          <p:cNvSpPr>
            <a:spLocks noChangeArrowheads="1"/>
          </p:cNvSpPr>
          <p:nvPr/>
        </p:nvSpPr>
        <p:spPr bwMode="auto">
          <a:xfrm>
            <a:off x="4694238"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26" name="Rectangle 14"/>
          <p:cNvSpPr>
            <a:spLocks noChangeArrowheads="1"/>
          </p:cNvSpPr>
          <p:nvPr/>
        </p:nvSpPr>
        <p:spPr bwMode="auto">
          <a:xfrm>
            <a:off x="4776788" y="1546225"/>
            <a:ext cx="1117600"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spcAft>
                <a:spcPct val="25000"/>
              </a:spcAft>
              <a:defRPr/>
            </a:pPr>
            <a:r>
              <a:rPr lang="en-US" sz="1000" b="1">
                <a:solidFill>
                  <a:schemeClr val="bg1"/>
                </a:solidFill>
                <a:cs typeface="Arial" charset="0"/>
              </a:rPr>
              <a:t> Intermediate Aggregation  levels</a:t>
            </a:r>
          </a:p>
          <a:p>
            <a:pPr algn="ctr">
              <a:defRPr/>
            </a:pPr>
            <a:r>
              <a:rPr lang="en-US" sz="800">
                <a:solidFill>
                  <a:schemeClr val="bg1"/>
                </a:solidFill>
                <a:cs typeface="Arial" charset="0"/>
              </a:rPr>
              <a:t>(eg. District, Region)</a:t>
            </a:r>
          </a:p>
        </p:txBody>
      </p:sp>
      <p:sp>
        <p:nvSpPr>
          <p:cNvPr id="28686" name="Text Box 15"/>
          <p:cNvSpPr txBox="1">
            <a:spLocks noChangeArrowheads="1"/>
          </p:cNvSpPr>
          <p:nvPr/>
        </p:nvSpPr>
        <p:spPr bwMode="auto">
          <a:xfrm>
            <a:off x="4948238" y="1244600"/>
            <a:ext cx="7762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4</a:t>
            </a:r>
          </a:p>
        </p:txBody>
      </p:sp>
      <p:sp>
        <p:nvSpPr>
          <p:cNvPr id="115728" name="Rectangle 16"/>
          <p:cNvSpPr>
            <a:spLocks noChangeArrowheads="1"/>
          </p:cNvSpPr>
          <p:nvPr/>
        </p:nvSpPr>
        <p:spPr bwMode="auto">
          <a:xfrm>
            <a:off x="6097588"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29" name="Rectangle 17"/>
          <p:cNvSpPr>
            <a:spLocks noChangeArrowheads="1"/>
          </p:cNvSpPr>
          <p:nvPr/>
        </p:nvSpPr>
        <p:spPr bwMode="auto">
          <a:xfrm>
            <a:off x="6183313" y="1546225"/>
            <a:ext cx="1116012"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defRPr/>
            </a:pPr>
            <a:r>
              <a:rPr lang="en-US" sz="1000" b="1">
                <a:solidFill>
                  <a:schemeClr val="bg1"/>
                </a:solidFill>
                <a:cs typeface="Arial" charset="0"/>
              </a:rPr>
              <a:t/>
            </a:r>
            <a:br>
              <a:rPr lang="en-US" sz="1000" b="1">
                <a:solidFill>
                  <a:schemeClr val="bg1"/>
                </a:solidFill>
                <a:cs typeface="Arial" charset="0"/>
              </a:rPr>
            </a:br>
            <a:r>
              <a:rPr lang="en-US" sz="1000" b="1">
                <a:solidFill>
                  <a:schemeClr val="bg1"/>
                </a:solidFill>
                <a:cs typeface="Arial" charset="0"/>
              </a:rPr>
              <a:t>M&amp;E Management Unit</a:t>
            </a:r>
          </a:p>
          <a:p>
            <a:pPr algn="ctr">
              <a:defRPr/>
            </a:pPr>
            <a:endParaRPr lang="en-US" sz="1000" b="1">
              <a:solidFill>
                <a:schemeClr val="bg1"/>
              </a:solidFill>
              <a:cs typeface="Arial" charset="0"/>
            </a:endParaRPr>
          </a:p>
        </p:txBody>
      </p:sp>
      <p:sp>
        <p:nvSpPr>
          <p:cNvPr id="28689" name="Text Box 18"/>
          <p:cNvSpPr txBox="1">
            <a:spLocks noChangeArrowheads="1"/>
          </p:cNvSpPr>
          <p:nvPr/>
        </p:nvSpPr>
        <p:spPr bwMode="auto">
          <a:xfrm>
            <a:off x="6351588" y="1243013"/>
            <a:ext cx="7762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5</a:t>
            </a:r>
          </a:p>
        </p:txBody>
      </p:sp>
      <p:sp>
        <p:nvSpPr>
          <p:cNvPr id="115731" name="Rectangle 19"/>
          <p:cNvSpPr>
            <a:spLocks noChangeArrowheads="1"/>
          </p:cNvSpPr>
          <p:nvPr/>
        </p:nvSpPr>
        <p:spPr bwMode="auto">
          <a:xfrm>
            <a:off x="7502525" y="1193800"/>
            <a:ext cx="1285875" cy="2921000"/>
          </a:xfrm>
          <a:prstGeom prst="rect">
            <a:avLst/>
          </a:prstGeom>
          <a:solidFill>
            <a:schemeClr val="tx1">
              <a:lumMod val="75000"/>
            </a:schemeClr>
          </a:solidFill>
          <a:ln>
            <a:noFill/>
          </a:ln>
          <a:effectLst/>
        </p:spPr>
        <p:txBody>
          <a:bodyPr anchor="ctr"/>
          <a:lstStyle/>
          <a:p>
            <a:pPr>
              <a:defRPr/>
            </a:pPr>
            <a:endParaRPr lang="en-US"/>
          </a:p>
        </p:txBody>
      </p:sp>
      <p:sp>
        <p:nvSpPr>
          <p:cNvPr id="115732" name="Rectangle 20"/>
          <p:cNvSpPr>
            <a:spLocks noChangeArrowheads="1"/>
          </p:cNvSpPr>
          <p:nvPr/>
        </p:nvSpPr>
        <p:spPr bwMode="auto">
          <a:xfrm>
            <a:off x="7586663" y="1546225"/>
            <a:ext cx="1116012" cy="847725"/>
          </a:xfrm>
          <a:prstGeom prst="rect">
            <a:avLst/>
          </a:prstGeom>
          <a:solidFill>
            <a:srgbClr val="FFE3AB"/>
          </a:solidFill>
          <a:ln>
            <a:solidFill>
              <a:schemeClr val="accent4">
                <a:lumMod val="25000"/>
              </a:schemeClr>
            </a:solidFill>
          </a:ln>
          <a:effectLst/>
        </p:spPr>
        <p:txBody>
          <a:bodyPr lIns="59436" tIns="29718" rIns="59436" bIns="29718" anchor="ctr"/>
          <a:lstStyle/>
          <a:p>
            <a:pPr algn="ctr">
              <a:spcAft>
                <a:spcPct val="25000"/>
              </a:spcAft>
              <a:defRPr/>
            </a:pPr>
            <a:r>
              <a:rPr lang="en-US" sz="1000" b="1">
                <a:solidFill>
                  <a:schemeClr val="bg1"/>
                </a:solidFill>
                <a:cs typeface="Arial" charset="0"/>
              </a:rPr>
              <a:t>Completion</a:t>
            </a:r>
          </a:p>
          <a:p>
            <a:pPr algn="ctr">
              <a:spcAft>
                <a:spcPct val="25000"/>
              </a:spcAft>
              <a:defRPr/>
            </a:pPr>
            <a:r>
              <a:rPr lang="en-US" sz="800">
                <a:solidFill>
                  <a:schemeClr val="bg1"/>
                </a:solidFill>
                <a:cs typeface="Arial" charset="0"/>
              </a:rPr>
              <a:t>(multiple locations)</a:t>
            </a:r>
          </a:p>
        </p:txBody>
      </p:sp>
      <p:sp>
        <p:nvSpPr>
          <p:cNvPr id="28692" name="Text Box 21"/>
          <p:cNvSpPr txBox="1">
            <a:spLocks noChangeArrowheads="1"/>
          </p:cNvSpPr>
          <p:nvPr/>
        </p:nvSpPr>
        <p:spPr bwMode="auto">
          <a:xfrm>
            <a:off x="7756525" y="1244600"/>
            <a:ext cx="7778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1000" b="1">
                <a:cs typeface="Arial" charset="0"/>
              </a:rPr>
              <a:t>PHASE 6</a:t>
            </a:r>
          </a:p>
        </p:txBody>
      </p:sp>
      <p:sp>
        <p:nvSpPr>
          <p:cNvPr id="28693" name="Text Box 22"/>
          <p:cNvSpPr txBox="1">
            <a:spLocks noChangeArrowheads="1"/>
          </p:cNvSpPr>
          <p:nvPr/>
        </p:nvSpPr>
        <p:spPr bwMode="auto">
          <a:xfrm>
            <a:off x="566738" y="2562225"/>
            <a:ext cx="1116012" cy="600075"/>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a:pPr>
            <a:r>
              <a:rPr lang="en-US" sz="800" b="1">
                <a:cs typeface="Arial" charset="0"/>
              </a:rPr>
              <a:t>Select Indicators and Reporting Period</a:t>
            </a:r>
          </a:p>
        </p:txBody>
      </p:sp>
      <p:sp>
        <p:nvSpPr>
          <p:cNvPr id="28694" name="Text Box 23"/>
          <p:cNvSpPr txBox="1">
            <a:spLocks noChangeArrowheads="1"/>
          </p:cNvSpPr>
          <p:nvPr/>
        </p:nvSpPr>
        <p:spPr bwMode="auto">
          <a:xfrm>
            <a:off x="568325" y="3267075"/>
            <a:ext cx="1116013" cy="600075"/>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startAt="2"/>
            </a:pPr>
            <a:r>
              <a:rPr lang="en-US" sz="800" b="1">
                <a:cs typeface="Arial" charset="0"/>
              </a:rPr>
              <a:t>Obtain National Authorizations and notify Program</a:t>
            </a:r>
          </a:p>
        </p:txBody>
      </p:sp>
      <p:sp>
        <p:nvSpPr>
          <p:cNvPr id="28695" name="Text Box 24"/>
          <p:cNvSpPr txBox="1">
            <a:spLocks noChangeArrowheads="1"/>
          </p:cNvSpPr>
          <p:nvPr/>
        </p:nvSpPr>
        <p:spPr bwMode="auto">
          <a:xfrm>
            <a:off x="1954213" y="2490788"/>
            <a:ext cx="3884612" cy="600075"/>
          </a:xfrm>
          <a:prstGeom prst="rec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Font typeface="Arial" charset="0"/>
              <a:buAutoNum type="arabicPeriod" startAt="3"/>
            </a:pPr>
            <a:r>
              <a:rPr lang="en-US" sz="800" b="1">
                <a:cs typeface="Arial" charset="0"/>
              </a:rPr>
              <a:t>Assess Data Management and Reporting Systems</a:t>
            </a:r>
          </a:p>
        </p:txBody>
      </p:sp>
      <p:sp>
        <p:nvSpPr>
          <p:cNvPr id="28696" name="Text Box 25"/>
          <p:cNvSpPr txBox="1">
            <a:spLocks noChangeArrowheads="1"/>
          </p:cNvSpPr>
          <p:nvPr/>
        </p:nvSpPr>
        <p:spPr bwMode="auto">
          <a:xfrm>
            <a:off x="3368675" y="3219450"/>
            <a:ext cx="3919538" cy="600075"/>
          </a:xfrm>
          <a:prstGeom prst="rec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Font typeface="Arial" charset="0"/>
              <a:buAutoNum type="arabicPeriod" startAt="5"/>
            </a:pPr>
            <a:r>
              <a:rPr lang="en-US" sz="800" b="1">
                <a:cs typeface="Arial" charset="0"/>
              </a:rPr>
              <a:t>Trace and Verify Reported Results</a:t>
            </a:r>
          </a:p>
        </p:txBody>
      </p:sp>
      <p:sp>
        <p:nvSpPr>
          <p:cNvPr id="28697" name="Text Box 26"/>
          <p:cNvSpPr txBox="1">
            <a:spLocks noChangeArrowheads="1"/>
          </p:cNvSpPr>
          <p:nvPr/>
        </p:nvSpPr>
        <p:spPr bwMode="auto">
          <a:xfrm>
            <a:off x="1970088" y="3219450"/>
            <a:ext cx="1117600" cy="600075"/>
          </a:xfrm>
          <a:prstGeom prst="rec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startAt="4"/>
            </a:pPr>
            <a:r>
              <a:rPr lang="en-US" sz="800" b="1">
                <a:cs typeface="Arial" charset="0"/>
              </a:rPr>
              <a:t>Select/Confirm Service Delivery Points to be visited</a:t>
            </a:r>
          </a:p>
        </p:txBody>
      </p:sp>
      <p:sp>
        <p:nvSpPr>
          <p:cNvPr id="28698" name="Text Box 27"/>
          <p:cNvSpPr txBox="1">
            <a:spLocks noChangeArrowheads="1"/>
          </p:cNvSpPr>
          <p:nvPr/>
        </p:nvSpPr>
        <p:spPr bwMode="auto">
          <a:xfrm>
            <a:off x="6180138" y="2497138"/>
            <a:ext cx="1116012" cy="600075"/>
          </a:xfrm>
          <a:prstGeom prst="rec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startAt="6"/>
            </a:pPr>
            <a:r>
              <a:rPr lang="en-US" sz="800" b="1">
                <a:cs typeface="Arial" charset="0"/>
              </a:rPr>
              <a:t>Draft initial findings and conduct close-out meeting</a:t>
            </a:r>
          </a:p>
        </p:txBody>
      </p:sp>
      <p:sp>
        <p:nvSpPr>
          <p:cNvPr id="28699" name="Text Box 28"/>
          <p:cNvSpPr txBox="1">
            <a:spLocks noChangeArrowheads="1"/>
          </p:cNvSpPr>
          <p:nvPr/>
        </p:nvSpPr>
        <p:spPr bwMode="auto">
          <a:xfrm>
            <a:off x="7548563" y="2538413"/>
            <a:ext cx="1116012" cy="600075"/>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startAt="7"/>
            </a:pPr>
            <a:r>
              <a:rPr lang="en-US" sz="800" b="1">
                <a:cs typeface="Arial" charset="0"/>
              </a:rPr>
              <a:t>Draft and discuss assessment Report</a:t>
            </a:r>
          </a:p>
        </p:txBody>
      </p:sp>
      <p:sp>
        <p:nvSpPr>
          <p:cNvPr id="28700" name="Text Box 29"/>
          <p:cNvSpPr txBox="1">
            <a:spLocks noChangeArrowheads="1"/>
          </p:cNvSpPr>
          <p:nvPr/>
        </p:nvSpPr>
        <p:spPr bwMode="auto">
          <a:xfrm>
            <a:off x="7548563" y="3314700"/>
            <a:ext cx="1116012" cy="600075"/>
          </a:xfrm>
          <a:prstGeom prst="rec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AutoNum type="arabicPeriod" startAt="8"/>
            </a:pPr>
            <a:r>
              <a:rPr lang="en-US" sz="800" b="1">
                <a:cs typeface="Arial" charset="0"/>
              </a:rPr>
              <a:t>Initiate </a:t>
            </a:r>
            <a:br>
              <a:rPr lang="en-US" sz="800" b="1">
                <a:cs typeface="Arial" charset="0"/>
              </a:rPr>
            </a:br>
            <a:r>
              <a:rPr lang="en-US" sz="800" b="1">
                <a:cs typeface="Arial" charset="0"/>
              </a:rPr>
              <a:t>follow-up of recommended actions</a:t>
            </a:r>
          </a:p>
        </p:txBody>
      </p:sp>
      <p:sp>
        <p:nvSpPr>
          <p:cNvPr id="28701" name="Text Box 30"/>
          <p:cNvSpPr txBox="1">
            <a:spLocks noChangeArrowheads="1"/>
          </p:cNvSpPr>
          <p:nvPr/>
        </p:nvSpPr>
        <p:spPr bwMode="auto">
          <a:xfrm>
            <a:off x="762000" y="4191000"/>
            <a:ext cx="7924800" cy="889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12813" eaLnBrk="0" hangingPunct="0">
              <a:tabLst>
                <a:tab pos="176213" algn="l"/>
              </a:tabLst>
              <a:defRPr>
                <a:solidFill>
                  <a:schemeClr val="tx1"/>
                </a:solidFill>
                <a:latin typeface="Arial" charset="0"/>
              </a:defRPr>
            </a:lvl1pPr>
            <a:lvl2pPr marL="790575" indent="-342900" defTabSz="912813" eaLnBrk="0" hangingPunct="0">
              <a:tabLst>
                <a:tab pos="176213" algn="l"/>
              </a:tabLst>
              <a:defRPr>
                <a:solidFill>
                  <a:schemeClr val="tx1"/>
                </a:solidFill>
                <a:latin typeface="Arial" charset="0"/>
              </a:defRPr>
            </a:lvl2pPr>
            <a:lvl3pPr marL="1143000" indent="-228600" defTabSz="912813" eaLnBrk="0" hangingPunct="0">
              <a:tabLst>
                <a:tab pos="176213" algn="l"/>
              </a:tabLst>
              <a:defRPr>
                <a:solidFill>
                  <a:schemeClr val="tx1"/>
                </a:solidFill>
                <a:latin typeface="Arial" charset="0"/>
              </a:defRPr>
            </a:lvl3pPr>
            <a:lvl4pPr marL="1600200" indent="-228600" defTabSz="912813" eaLnBrk="0" hangingPunct="0">
              <a:tabLst>
                <a:tab pos="176213" algn="l"/>
              </a:tabLst>
              <a:defRPr>
                <a:solidFill>
                  <a:schemeClr val="tx1"/>
                </a:solidFill>
                <a:latin typeface="Arial" charset="0"/>
              </a:defRPr>
            </a:lvl4pPr>
            <a:lvl5pPr marL="2057400" indent="-228600" defTabSz="912813" eaLnBrk="0" hangingPunct="0">
              <a:tabLst>
                <a:tab pos="176213" algn="l"/>
              </a:tabLst>
              <a:defRPr>
                <a:solidFill>
                  <a:schemeClr val="tx1"/>
                </a:solidFill>
                <a:latin typeface="Arial" charset="0"/>
              </a:defRPr>
            </a:lvl5pPr>
            <a:lvl6pPr marL="2514600" indent="-228600" defTabSz="912813" eaLnBrk="0" fontAlgn="base" hangingPunct="0">
              <a:spcBef>
                <a:spcPct val="0"/>
              </a:spcBef>
              <a:spcAft>
                <a:spcPct val="0"/>
              </a:spcAft>
              <a:tabLst>
                <a:tab pos="176213" algn="l"/>
              </a:tabLst>
              <a:defRPr>
                <a:solidFill>
                  <a:schemeClr val="tx1"/>
                </a:solidFill>
                <a:latin typeface="Arial" charset="0"/>
              </a:defRPr>
            </a:lvl6pPr>
            <a:lvl7pPr marL="2971800" indent="-228600" defTabSz="912813" eaLnBrk="0" fontAlgn="base" hangingPunct="0">
              <a:spcBef>
                <a:spcPct val="0"/>
              </a:spcBef>
              <a:spcAft>
                <a:spcPct val="0"/>
              </a:spcAft>
              <a:tabLst>
                <a:tab pos="176213" algn="l"/>
              </a:tabLst>
              <a:defRPr>
                <a:solidFill>
                  <a:schemeClr val="tx1"/>
                </a:solidFill>
                <a:latin typeface="Arial" charset="0"/>
              </a:defRPr>
            </a:lvl7pPr>
            <a:lvl8pPr marL="3429000" indent="-228600" defTabSz="912813" eaLnBrk="0" fontAlgn="base" hangingPunct="0">
              <a:spcBef>
                <a:spcPct val="0"/>
              </a:spcBef>
              <a:spcAft>
                <a:spcPct val="0"/>
              </a:spcAft>
              <a:tabLst>
                <a:tab pos="176213" algn="l"/>
              </a:tabLst>
              <a:defRPr>
                <a:solidFill>
                  <a:schemeClr val="tx1"/>
                </a:solidFill>
                <a:latin typeface="Arial" charset="0"/>
              </a:defRPr>
            </a:lvl8pPr>
            <a:lvl9pPr marL="3886200" indent="-228600" defTabSz="912813" eaLnBrk="0" fontAlgn="base" hangingPunct="0">
              <a:spcBef>
                <a:spcPct val="0"/>
              </a:spcBef>
              <a:spcAft>
                <a:spcPct val="0"/>
              </a:spcAft>
              <a:tabLst>
                <a:tab pos="176213" algn="l"/>
              </a:tabLst>
              <a:defRPr>
                <a:solidFill>
                  <a:schemeClr val="tx1"/>
                </a:solidFill>
                <a:latin typeface="Arial" charset="0"/>
              </a:defRPr>
            </a:lvl9pPr>
          </a:lstStyle>
          <a:p>
            <a:pPr eaLnBrk="1" hangingPunct="1">
              <a:spcBef>
                <a:spcPct val="20000"/>
              </a:spcBef>
              <a:spcAft>
                <a:spcPct val="25000"/>
              </a:spcAft>
              <a:buClr>
                <a:schemeClr val="tx1"/>
              </a:buClr>
              <a:buFont typeface="Wingdings" pitchFamily="2" charset="2"/>
              <a:buChar char="§"/>
            </a:pPr>
            <a:r>
              <a:rPr lang="en-US" sz="1500">
                <a:solidFill>
                  <a:srgbClr val="FFE3AB"/>
                </a:solidFill>
                <a:cs typeface="Arial" charset="0"/>
              </a:rPr>
              <a:t>The DQA is implemented chronologically in 6 Phases.</a:t>
            </a:r>
          </a:p>
          <a:p>
            <a:pPr eaLnBrk="1" hangingPunct="1">
              <a:spcBef>
                <a:spcPct val="20000"/>
              </a:spcBef>
              <a:buClr>
                <a:schemeClr val="tx1"/>
              </a:buClr>
              <a:buFont typeface="Wingdings" pitchFamily="2" charset="2"/>
              <a:buChar char="§"/>
            </a:pPr>
            <a:r>
              <a:rPr lang="en-US" sz="1500">
                <a:solidFill>
                  <a:srgbClr val="FFE3AB"/>
                </a:solidFill>
                <a:cs typeface="Arial" charset="0"/>
              </a:rPr>
              <a:t>Assessments and verifications will take place at every stage of the reporting system:</a:t>
            </a:r>
          </a:p>
          <a:p>
            <a:pPr lvl="1" eaLnBrk="1" hangingPunct="1">
              <a:spcBef>
                <a:spcPct val="20000"/>
              </a:spcBef>
              <a:buClr>
                <a:schemeClr val="tx1"/>
              </a:buClr>
              <a:buFont typeface="Wingdings" pitchFamily="2" charset="2"/>
              <a:buChar char="§"/>
            </a:pPr>
            <a:r>
              <a:rPr lang="en-US" sz="1500">
                <a:solidFill>
                  <a:srgbClr val="FFE3AB"/>
                </a:solidFill>
                <a:cs typeface="Arial" charset="0"/>
              </a:rPr>
              <a:t>  M&amp;E Management Unit</a:t>
            </a:r>
          </a:p>
          <a:p>
            <a:pPr lvl="1" eaLnBrk="1" hangingPunct="1">
              <a:buClr>
                <a:schemeClr val="tx1"/>
              </a:buClr>
              <a:buFont typeface="Wingdings" pitchFamily="2" charset="2"/>
              <a:buChar char="§"/>
            </a:pPr>
            <a:r>
              <a:rPr lang="en-US" sz="1500">
                <a:solidFill>
                  <a:srgbClr val="FFE3AB"/>
                </a:solidFill>
                <a:cs typeface="Arial" charset="0"/>
              </a:rPr>
              <a:t>  Intermediate Aggregation Level (Districts, Regions)</a:t>
            </a:r>
          </a:p>
          <a:p>
            <a:pPr lvl="1" eaLnBrk="1" hangingPunct="1">
              <a:spcAft>
                <a:spcPct val="85000"/>
              </a:spcAft>
              <a:buClr>
                <a:schemeClr val="tx1"/>
              </a:buClr>
              <a:buFont typeface="Wingdings" pitchFamily="2" charset="2"/>
              <a:buChar char="§"/>
            </a:pPr>
            <a:r>
              <a:rPr lang="en-US" sz="1500">
                <a:solidFill>
                  <a:srgbClr val="FFE3AB"/>
                </a:solidFill>
                <a:cs typeface="Arial" charset="0"/>
              </a:rPr>
              <a:t>  Service Delivery Sites.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457200" y="274638"/>
            <a:ext cx="8229600" cy="792162"/>
          </a:xfrm>
        </p:spPr>
        <p:txBody>
          <a:bodyPr/>
          <a:lstStyle/>
          <a:p>
            <a:pPr algn="ctr"/>
            <a:r>
              <a:rPr lang="en-US" smtClean="0"/>
              <a:t>DQA Outputs</a:t>
            </a:r>
          </a:p>
        </p:txBody>
      </p:sp>
      <p:sp>
        <p:nvSpPr>
          <p:cNvPr id="29699" name="Rectangle 3"/>
          <p:cNvSpPr>
            <a:spLocks noGrp="1" noChangeArrowheads="1"/>
          </p:cNvSpPr>
          <p:nvPr>
            <p:ph type="body" idx="4294967295"/>
          </p:nvPr>
        </p:nvSpPr>
        <p:spPr>
          <a:xfrm>
            <a:off x="228600" y="1219200"/>
            <a:ext cx="8534400" cy="4826000"/>
          </a:xfrm>
          <a:noFill/>
        </p:spPr>
        <p:txBody>
          <a:bodyPr/>
          <a:lstStyle/>
          <a:p>
            <a:pPr>
              <a:lnSpc>
                <a:spcPct val="80000"/>
              </a:lnSpc>
            </a:pPr>
            <a:r>
              <a:rPr lang="en-US" sz="2000" smtClean="0"/>
              <a:t>Completed protocols and templates </a:t>
            </a:r>
          </a:p>
          <a:p>
            <a:pPr lvl="1">
              <a:lnSpc>
                <a:spcPct val="80000"/>
              </a:lnSpc>
            </a:pPr>
            <a:r>
              <a:rPr lang="en-US" sz="1800" smtClean="0"/>
              <a:t>Part DQA Tool.</a:t>
            </a:r>
          </a:p>
          <a:p>
            <a:pPr>
              <a:lnSpc>
                <a:spcPct val="80000"/>
              </a:lnSpc>
            </a:pPr>
            <a:r>
              <a:rPr lang="en-US" sz="2000" smtClean="0"/>
              <a:t>Write-ups of observations, interviews, and conversations </a:t>
            </a:r>
          </a:p>
          <a:p>
            <a:pPr lvl="1">
              <a:lnSpc>
                <a:spcPct val="80000"/>
              </a:lnSpc>
            </a:pPr>
            <a:r>
              <a:rPr lang="en-US" sz="1800" smtClean="0"/>
              <a:t>Key data quality officials at the M&amp;E Unit</a:t>
            </a:r>
          </a:p>
          <a:p>
            <a:pPr lvl="1">
              <a:lnSpc>
                <a:spcPct val="80000"/>
              </a:lnSpc>
            </a:pPr>
            <a:r>
              <a:rPr lang="en-US" sz="1800" smtClean="0"/>
              <a:t>Intermediary reporting locations &amp; Service Delivery Sites</a:t>
            </a:r>
          </a:p>
          <a:p>
            <a:pPr>
              <a:lnSpc>
                <a:spcPct val="80000"/>
              </a:lnSpc>
            </a:pPr>
            <a:r>
              <a:rPr lang="en-US" sz="2000" smtClean="0"/>
              <a:t>Preliminary findings, draft recommendations notes </a:t>
            </a:r>
          </a:p>
          <a:p>
            <a:pPr lvl="1">
              <a:lnSpc>
                <a:spcPct val="80000"/>
              </a:lnSpc>
            </a:pPr>
            <a:r>
              <a:rPr lang="en-US" sz="1800" smtClean="0"/>
              <a:t>Based on evidence collected in protocols</a:t>
            </a:r>
          </a:p>
          <a:p>
            <a:pPr>
              <a:lnSpc>
                <a:spcPct val="80000"/>
              </a:lnSpc>
            </a:pPr>
            <a:r>
              <a:rPr lang="en-US" sz="2000" smtClean="0"/>
              <a:t>Final assessment Report </a:t>
            </a:r>
          </a:p>
          <a:p>
            <a:pPr lvl="1">
              <a:lnSpc>
                <a:spcPct val="80000"/>
              </a:lnSpc>
            </a:pPr>
            <a:r>
              <a:rPr lang="en-US" sz="1800" smtClean="0"/>
              <a:t>Summarizes evidence collected</a:t>
            </a:r>
          </a:p>
          <a:p>
            <a:pPr lvl="1">
              <a:lnSpc>
                <a:spcPct val="80000"/>
              </a:lnSpc>
            </a:pPr>
            <a:r>
              <a:rPr lang="en-US" sz="1800" smtClean="0"/>
              <a:t>IDs specific assessment findings &amp; gaps related to evidence</a:t>
            </a:r>
          </a:p>
          <a:p>
            <a:pPr lvl="1">
              <a:lnSpc>
                <a:spcPct val="80000"/>
              </a:lnSpc>
            </a:pPr>
            <a:r>
              <a:rPr lang="en-US" sz="1800" smtClean="0"/>
              <a:t>Includes recommendations to improve data quality directly linked to assessment findings</a:t>
            </a:r>
          </a:p>
          <a:p>
            <a:pPr lvl="1">
              <a:lnSpc>
                <a:spcPct val="80000"/>
              </a:lnSpc>
            </a:pPr>
            <a:r>
              <a:rPr lang="en-US" sz="1800" smtClean="0"/>
              <a:t>Summary statistics calculated from systems &amp; data verification protocols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533400" y="1524000"/>
            <a:ext cx="8382000" cy="4492625"/>
          </a:xfrm>
        </p:spPr>
        <p:txBody>
          <a:bodyPr/>
          <a:lstStyle/>
          <a:p>
            <a:pPr>
              <a:lnSpc>
                <a:spcPct val="80000"/>
              </a:lnSpc>
            </a:pPr>
            <a:r>
              <a:rPr lang="en-US" sz="2000" smtClean="0"/>
              <a:t>Strength of the M&amp;E System</a:t>
            </a:r>
          </a:p>
          <a:p>
            <a:pPr lvl="1">
              <a:lnSpc>
                <a:spcPct val="80000"/>
              </a:lnSpc>
            </a:pPr>
            <a:r>
              <a:rPr lang="en-US" sz="1800" smtClean="0"/>
              <a:t>Evaluation based on review of data management &amp; reporting system including summary responses on system design &amp; implementation</a:t>
            </a:r>
          </a:p>
          <a:p>
            <a:pPr>
              <a:lnSpc>
                <a:spcPct val="80000"/>
              </a:lnSpc>
            </a:pPr>
            <a:r>
              <a:rPr lang="en-US" sz="2000" smtClean="0"/>
              <a:t>Verification Factors </a:t>
            </a:r>
          </a:p>
          <a:p>
            <a:pPr lvl="1">
              <a:lnSpc>
                <a:spcPct val="80000"/>
              </a:lnSpc>
            </a:pPr>
            <a:r>
              <a:rPr lang="en-US" sz="1800" smtClean="0"/>
              <a:t>Generated from trace &amp; verify recounting exercise performed on primary records/aggregated reports </a:t>
            </a:r>
          </a:p>
          <a:p>
            <a:pPr lvl="2">
              <a:lnSpc>
                <a:spcPct val="80000"/>
              </a:lnSpc>
            </a:pPr>
            <a:r>
              <a:rPr lang="en-US" sz="1600" smtClean="0"/>
              <a:t>% comparison of reported numbers to the verified numbers </a:t>
            </a:r>
          </a:p>
          <a:p>
            <a:pPr>
              <a:lnSpc>
                <a:spcPct val="80000"/>
              </a:lnSpc>
            </a:pPr>
            <a:r>
              <a:rPr lang="en-US" sz="2000" smtClean="0"/>
              <a:t>Available, timely &amp; complete reports percentages</a:t>
            </a:r>
          </a:p>
          <a:p>
            <a:pPr lvl="1">
              <a:lnSpc>
                <a:spcPct val="80000"/>
              </a:lnSpc>
            </a:pPr>
            <a:r>
              <a:rPr lang="en-US" sz="1800" smtClean="0"/>
              <a:t>Calculated at Intermediate aggregation level and the M&amp;E unit </a:t>
            </a:r>
          </a:p>
          <a:p>
            <a:pPr>
              <a:lnSpc>
                <a:spcPct val="80000"/>
              </a:lnSpc>
            </a:pPr>
            <a:r>
              <a:rPr lang="en-US" sz="2000" smtClean="0"/>
              <a:t>Summary stats developed from systems &amp; data verification protocols</a:t>
            </a:r>
          </a:p>
          <a:p>
            <a:pPr>
              <a:lnSpc>
                <a:spcPct val="80000"/>
              </a:lnSpc>
            </a:pPr>
            <a:r>
              <a:rPr lang="en-US" sz="2000" smtClean="0"/>
              <a:t>All follow-up communication with program/project related to results and recommendations of DQA</a:t>
            </a:r>
          </a:p>
        </p:txBody>
      </p:sp>
      <p:sp>
        <p:nvSpPr>
          <p:cNvPr id="30723" name="Rectangle 5"/>
          <p:cNvSpPr>
            <a:spLocks noGrp="1" noChangeArrowheads="1"/>
          </p:cNvSpPr>
          <p:nvPr>
            <p:ph type="title"/>
          </p:nvPr>
        </p:nvSpPr>
        <p:spPr/>
        <p:txBody>
          <a:bodyPr/>
          <a:lstStyle/>
          <a:p>
            <a:pPr algn="ctr"/>
            <a:r>
              <a:rPr lang="en-US" smtClean="0"/>
              <a:t>DQA Outputs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6" name="Group 2"/>
          <p:cNvGrpSpPr>
            <a:grpSpLocks/>
          </p:cNvGrpSpPr>
          <p:nvPr/>
        </p:nvGrpSpPr>
        <p:grpSpPr bwMode="auto">
          <a:xfrm>
            <a:off x="927100" y="419100"/>
            <a:ext cx="7375525" cy="2009775"/>
            <a:chOff x="584" y="808"/>
            <a:chExt cx="4646" cy="1266"/>
          </a:xfrm>
        </p:grpSpPr>
        <p:sp>
          <p:nvSpPr>
            <p:cNvPr id="121859" name="AutoShape 3"/>
            <p:cNvSpPr>
              <a:spLocks noChangeArrowheads="1"/>
            </p:cNvSpPr>
            <p:nvPr/>
          </p:nvSpPr>
          <p:spPr bwMode="auto">
            <a:xfrm>
              <a:off x="584" y="872"/>
              <a:ext cx="1728" cy="1056"/>
            </a:xfrm>
            <a:prstGeom prst="rightArrowCallout">
              <a:avLst>
                <a:gd name="adj1" fmla="val 25000"/>
                <a:gd name="adj2" fmla="val 25000"/>
                <a:gd name="adj3" fmla="val 27273"/>
                <a:gd name="adj4" fmla="val 77315"/>
              </a:avLst>
            </a:prstGeom>
            <a:solidFill>
              <a:schemeClr val="tx1">
                <a:lumMod val="75000"/>
              </a:schemeClr>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Aft>
                  <a:spcPct val="50000"/>
                </a:spcAft>
                <a:defRPr/>
              </a:pPr>
              <a:r>
                <a:rPr lang="en-US" sz="1400" b="1" u="sng" dirty="0">
                  <a:solidFill>
                    <a:schemeClr val="accent4">
                      <a:lumMod val="10000"/>
                    </a:schemeClr>
                  </a:solidFill>
                  <a:cs typeface="Arial" charset="0"/>
                </a:rPr>
                <a:t>PROTOCOL 1:</a:t>
              </a:r>
              <a:endParaRPr lang="en-US" sz="1400" b="1" dirty="0">
                <a:solidFill>
                  <a:schemeClr val="accent4">
                    <a:lumMod val="10000"/>
                  </a:schemeClr>
                </a:solidFill>
                <a:cs typeface="Arial" charset="0"/>
              </a:endParaRPr>
            </a:p>
            <a:p>
              <a:pPr algn="ctr" defTabSz="912813">
                <a:spcAft>
                  <a:spcPct val="50000"/>
                </a:spcAft>
                <a:defRPr/>
              </a:pPr>
              <a:r>
                <a:rPr lang="en-US" sz="1400" b="1" dirty="0">
                  <a:solidFill>
                    <a:schemeClr val="accent4">
                      <a:lumMod val="10000"/>
                    </a:schemeClr>
                  </a:solidFill>
                  <a:cs typeface="Arial" charset="0"/>
                </a:rPr>
                <a:t>Assessment of Data Management and Reporting Systems</a:t>
              </a:r>
              <a:r>
                <a:rPr lang="en-US" sz="1400" dirty="0">
                  <a:solidFill>
                    <a:schemeClr val="accent4">
                      <a:lumMod val="10000"/>
                    </a:schemeClr>
                  </a:solidFill>
                  <a:cs typeface="Arial" charset="0"/>
                </a:rPr>
                <a:t> </a:t>
              </a:r>
            </a:p>
          </p:txBody>
        </p:sp>
        <p:grpSp>
          <p:nvGrpSpPr>
            <p:cNvPr id="31749" name="Group 4"/>
            <p:cNvGrpSpPr>
              <a:grpSpLocks/>
            </p:cNvGrpSpPr>
            <p:nvPr/>
          </p:nvGrpSpPr>
          <p:grpSpPr bwMode="auto">
            <a:xfrm>
              <a:off x="2448" y="808"/>
              <a:ext cx="2782" cy="1266"/>
              <a:chOff x="1009" y="366"/>
              <a:chExt cx="2782" cy="1410"/>
            </a:xfrm>
          </p:grpSpPr>
          <p:sp>
            <p:nvSpPr>
              <p:cNvPr id="121861" name="Rectangle 5"/>
              <p:cNvSpPr>
                <a:spLocks noChangeArrowheads="1"/>
              </p:cNvSpPr>
              <p:nvPr/>
            </p:nvSpPr>
            <p:spPr bwMode="auto">
              <a:xfrm>
                <a:off x="1009"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31751" name="Rectangle 6"/>
              <p:cNvSpPr>
                <a:spLocks noChangeArrowheads="1"/>
              </p:cNvSpPr>
              <p:nvPr/>
            </p:nvSpPr>
            <p:spPr bwMode="auto">
              <a:xfrm>
                <a:off x="1066"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r>
                  <a:rPr lang="en-US" sz="1100" b="1">
                    <a:cs typeface="Arial" charset="0"/>
                  </a:rPr>
                  <a:t/>
                </a:r>
                <a:br>
                  <a:rPr lang="en-US" sz="1100" b="1">
                    <a:cs typeface="Arial" charset="0"/>
                  </a:rPr>
                </a:br>
                <a:r>
                  <a:rPr lang="en-US" sz="1100" b="1">
                    <a:cs typeface="Arial" charset="0"/>
                  </a:rPr>
                  <a:t>M&amp;E Management Unit</a:t>
                </a:r>
              </a:p>
              <a:p>
                <a:pPr algn="ctr"/>
                <a:endParaRPr lang="en-US" sz="1100" b="1">
                  <a:cs typeface="Arial" charset="0"/>
                </a:endParaRPr>
              </a:p>
            </p:txBody>
          </p:sp>
          <p:sp>
            <p:nvSpPr>
              <p:cNvPr id="121863" name="Text Box 7"/>
              <p:cNvSpPr txBox="1">
                <a:spLocks noChangeArrowheads="1"/>
              </p:cNvSpPr>
              <p:nvPr/>
            </p:nvSpPr>
            <p:spPr bwMode="auto">
              <a:xfrm>
                <a:off x="1182" y="401"/>
                <a:ext cx="528"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dirty="0">
                    <a:solidFill>
                      <a:schemeClr val="accent4">
                        <a:lumMod val="10000"/>
                      </a:schemeClr>
                    </a:solidFill>
                    <a:cs typeface="Arial" charset="0"/>
                  </a:rPr>
                  <a:t>PHASE 2</a:t>
                </a:r>
              </a:p>
            </p:txBody>
          </p:sp>
          <p:sp>
            <p:nvSpPr>
              <p:cNvPr id="121864" name="Rectangle 8"/>
              <p:cNvSpPr>
                <a:spLocks noChangeArrowheads="1"/>
              </p:cNvSpPr>
              <p:nvPr/>
            </p:nvSpPr>
            <p:spPr bwMode="auto">
              <a:xfrm>
                <a:off x="1963"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31754" name="Rectangle 9"/>
              <p:cNvSpPr>
                <a:spLocks noChangeArrowheads="1"/>
              </p:cNvSpPr>
              <p:nvPr/>
            </p:nvSpPr>
            <p:spPr bwMode="auto">
              <a:xfrm>
                <a:off x="2020"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r>
                  <a:rPr lang="en-US" sz="1100" b="1">
                    <a:cs typeface="Arial" charset="0"/>
                  </a:rPr>
                  <a:t/>
                </a:r>
                <a:br>
                  <a:rPr lang="en-US" sz="1100" b="1">
                    <a:cs typeface="Arial" charset="0"/>
                  </a:rPr>
                </a:br>
                <a:r>
                  <a:rPr lang="en-US" sz="1100" b="1">
                    <a:cs typeface="Arial" charset="0"/>
                  </a:rPr>
                  <a:t>Service Delivery Sites / Organizations</a:t>
                </a:r>
              </a:p>
              <a:p>
                <a:pPr algn="ctr"/>
                <a:endParaRPr lang="en-US" sz="1100" b="1">
                  <a:cs typeface="Arial" charset="0"/>
                </a:endParaRPr>
              </a:p>
            </p:txBody>
          </p:sp>
          <p:sp>
            <p:nvSpPr>
              <p:cNvPr id="121866" name="Text Box 10"/>
              <p:cNvSpPr txBox="1">
                <a:spLocks noChangeArrowheads="1"/>
              </p:cNvSpPr>
              <p:nvPr/>
            </p:nvSpPr>
            <p:spPr bwMode="auto">
              <a:xfrm>
                <a:off x="2136" y="401"/>
                <a:ext cx="528"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dirty="0">
                    <a:solidFill>
                      <a:schemeClr val="accent4">
                        <a:lumMod val="10000"/>
                      </a:schemeClr>
                    </a:solidFill>
                    <a:cs typeface="Arial" charset="0"/>
                  </a:rPr>
                  <a:t>PHASE 3</a:t>
                </a:r>
              </a:p>
            </p:txBody>
          </p:sp>
          <p:sp>
            <p:nvSpPr>
              <p:cNvPr id="121867" name="Rectangle 11"/>
              <p:cNvSpPr>
                <a:spLocks noChangeArrowheads="1"/>
              </p:cNvSpPr>
              <p:nvPr/>
            </p:nvSpPr>
            <p:spPr bwMode="auto">
              <a:xfrm>
                <a:off x="2917"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31757" name="Rectangle 12"/>
              <p:cNvSpPr>
                <a:spLocks noChangeArrowheads="1"/>
              </p:cNvSpPr>
              <p:nvPr/>
            </p:nvSpPr>
            <p:spPr bwMode="auto">
              <a:xfrm>
                <a:off x="2974"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spcAft>
                    <a:spcPct val="25000"/>
                  </a:spcAft>
                </a:pPr>
                <a:r>
                  <a:rPr lang="en-US" sz="1100" b="1">
                    <a:cs typeface="Arial" charset="0"/>
                  </a:rPr>
                  <a:t> Intermediate Aggregation  levels</a:t>
                </a:r>
              </a:p>
              <a:p>
                <a:pPr algn="ctr"/>
                <a:r>
                  <a:rPr lang="en-US" sz="900">
                    <a:cs typeface="Arial" charset="0"/>
                  </a:rPr>
                  <a:t>(eg. District, Region)</a:t>
                </a:r>
              </a:p>
            </p:txBody>
          </p:sp>
          <p:sp>
            <p:nvSpPr>
              <p:cNvPr id="121869" name="Text Box 13"/>
              <p:cNvSpPr txBox="1">
                <a:spLocks noChangeArrowheads="1"/>
              </p:cNvSpPr>
              <p:nvPr/>
            </p:nvSpPr>
            <p:spPr bwMode="auto">
              <a:xfrm>
                <a:off x="3090" y="401"/>
                <a:ext cx="528"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dirty="0">
                    <a:solidFill>
                      <a:schemeClr val="accent4">
                        <a:lumMod val="10000"/>
                      </a:schemeClr>
                    </a:solidFill>
                    <a:cs typeface="Arial" charset="0"/>
                  </a:rPr>
                  <a:t>PHASE 4</a:t>
                </a:r>
              </a:p>
            </p:txBody>
          </p:sp>
          <p:sp>
            <p:nvSpPr>
              <p:cNvPr id="121870" name="Text Box 14"/>
              <p:cNvSpPr txBox="1">
                <a:spLocks noChangeArrowheads="1"/>
              </p:cNvSpPr>
              <p:nvPr/>
            </p:nvSpPr>
            <p:spPr bwMode="auto">
              <a:xfrm>
                <a:off x="1056" y="1296"/>
                <a:ext cx="2640" cy="408"/>
              </a:xfrm>
              <a:prstGeom prst="rect">
                <a:avLst/>
              </a:prstGeom>
              <a:solidFill>
                <a:schemeClr val="tx2"/>
              </a:solidFill>
              <a:ln w="9525" algn="ctr">
                <a:solidFill>
                  <a:schemeClr val="tx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a:defRPr>
                    <a:solidFill>
                      <a:schemeClr val="tx1"/>
                    </a:solidFill>
                    <a:latin typeface="Arial" charset="0"/>
                  </a:defRPr>
                </a:lvl1pPr>
                <a:lvl2pPr marL="877888" indent="-342900">
                  <a:defRPr>
                    <a:solidFill>
                      <a:schemeClr val="tx1"/>
                    </a:solidFill>
                    <a:latin typeface="Arial" charset="0"/>
                  </a:defRPr>
                </a:lvl2pPr>
                <a:lvl3pPr marL="1400175" indent="-342900">
                  <a:defRPr>
                    <a:solidFill>
                      <a:schemeClr val="tx1"/>
                    </a:solidFill>
                    <a:latin typeface="Arial" charset="0"/>
                  </a:defRPr>
                </a:lvl3pPr>
                <a:lvl4pPr marL="1922463" indent="-342900">
                  <a:defRPr>
                    <a:solidFill>
                      <a:schemeClr val="tx1"/>
                    </a:solidFill>
                    <a:latin typeface="Arial" charset="0"/>
                  </a:defRPr>
                </a:lvl4pPr>
                <a:lvl5pPr marL="2444750" indent="-342900">
                  <a:defRPr>
                    <a:solidFill>
                      <a:schemeClr val="tx1"/>
                    </a:solidFill>
                    <a:latin typeface="Arial" charset="0"/>
                  </a:defRPr>
                </a:lvl5pPr>
                <a:lvl6pPr marL="2901950" indent="-342900" fontAlgn="base">
                  <a:spcBef>
                    <a:spcPct val="0"/>
                  </a:spcBef>
                  <a:spcAft>
                    <a:spcPct val="0"/>
                  </a:spcAft>
                  <a:defRPr>
                    <a:solidFill>
                      <a:schemeClr val="tx1"/>
                    </a:solidFill>
                    <a:latin typeface="Arial" charset="0"/>
                  </a:defRPr>
                </a:lvl6pPr>
                <a:lvl7pPr marL="3359150" indent="-342900" fontAlgn="base">
                  <a:spcBef>
                    <a:spcPct val="0"/>
                  </a:spcBef>
                  <a:spcAft>
                    <a:spcPct val="0"/>
                  </a:spcAft>
                  <a:defRPr>
                    <a:solidFill>
                      <a:schemeClr val="tx1"/>
                    </a:solidFill>
                    <a:latin typeface="Arial" charset="0"/>
                  </a:defRPr>
                </a:lvl7pPr>
                <a:lvl8pPr marL="3816350" indent="-342900" fontAlgn="base">
                  <a:spcBef>
                    <a:spcPct val="0"/>
                  </a:spcBef>
                  <a:spcAft>
                    <a:spcPct val="0"/>
                  </a:spcAft>
                  <a:defRPr>
                    <a:solidFill>
                      <a:schemeClr val="tx1"/>
                    </a:solidFill>
                    <a:latin typeface="Arial" charset="0"/>
                  </a:defRPr>
                </a:lvl8pPr>
                <a:lvl9pPr marL="4273550" indent="-342900" fontAlgn="base">
                  <a:spcBef>
                    <a:spcPct val="0"/>
                  </a:spcBef>
                  <a:spcAft>
                    <a:spcPct val="0"/>
                  </a:spcAft>
                  <a:defRPr>
                    <a:solidFill>
                      <a:schemeClr val="tx1"/>
                    </a:solidFill>
                    <a:latin typeface="Arial" charset="0"/>
                  </a:defRPr>
                </a:lvl9pPr>
              </a:lstStyle>
              <a:p>
                <a:pPr algn="ctr">
                  <a:spcBef>
                    <a:spcPct val="50000"/>
                  </a:spcBef>
                  <a:buFont typeface="Arial" charset="0"/>
                  <a:buAutoNum type="arabicPeriod" startAt="3"/>
                  <a:defRPr/>
                </a:pPr>
                <a:r>
                  <a:rPr lang="en-US" sz="900" b="1" dirty="0" smtClean="0">
                    <a:solidFill>
                      <a:schemeClr val="accent4">
                        <a:lumMod val="10000"/>
                      </a:schemeClr>
                    </a:solidFill>
                    <a:cs typeface="Arial" charset="0"/>
                  </a:rPr>
                  <a:t>Assess Data Management and Reporting Systems</a:t>
                </a:r>
              </a:p>
            </p:txBody>
          </p:sp>
        </p:grpSp>
      </p:grpSp>
      <p:sp>
        <p:nvSpPr>
          <p:cNvPr id="31747" name="Rectangle 19"/>
          <p:cNvSpPr>
            <a:spLocks noGrp="1" noChangeArrowheads="1"/>
          </p:cNvSpPr>
          <p:nvPr>
            <p:ph type="body" idx="1"/>
          </p:nvPr>
        </p:nvSpPr>
        <p:spPr>
          <a:xfrm>
            <a:off x="457200" y="2514600"/>
            <a:ext cx="8229600" cy="3657600"/>
          </a:xfrm>
        </p:spPr>
        <p:txBody>
          <a:bodyPr/>
          <a:lstStyle/>
          <a:p>
            <a:pPr>
              <a:lnSpc>
                <a:spcPct val="90000"/>
              </a:lnSpc>
            </a:pPr>
            <a:r>
              <a:rPr lang="en-US" sz="2000" smtClean="0"/>
              <a:t>Purpose</a:t>
            </a:r>
          </a:p>
          <a:p>
            <a:pPr lvl="1">
              <a:lnSpc>
                <a:spcPct val="90000"/>
              </a:lnSpc>
            </a:pPr>
            <a:r>
              <a:rPr lang="en-US" sz="1800" smtClean="0"/>
              <a:t>ID potential risks to data quality created by data management &amp; reporting systems at:</a:t>
            </a:r>
          </a:p>
          <a:p>
            <a:pPr lvl="3">
              <a:lnSpc>
                <a:spcPct val="90000"/>
              </a:lnSpc>
            </a:pPr>
            <a:r>
              <a:rPr lang="en-US" sz="1400" smtClean="0">
                <a:solidFill>
                  <a:srgbClr val="FFFF66"/>
                </a:solidFill>
              </a:rPr>
              <a:t>M&amp;E Management Unit;</a:t>
            </a:r>
          </a:p>
          <a:p>
            <a:pPr lvl="3">
              <a:lnSpc>
                <a:spcPct val="90000"/>
              </a:lnSpc>
            </a:pPr>
            <a:r>
              <a:rPr lang="en-US" sz="1400" smtClean="0">
                <a:solidFill>
                  <a:srgbClr val="FFFF66"/>
                </a:solidFill>
              </a:rPr>
              <a:t>Service Delivery Points;</a:t>
            </a:r>
          </a:p>
          <a:p>
            <a:pPr lvl="3">
              <a:lnSpc>
                <a:spcPct val="90000"/>
              </a:lnSpc>
            </a:pPr>
            <a:r>
              <a:rPr lang="en-US" sz="1400" smtClean="0">
                <a:solidFill>
                  <a:srgbClr val="FFFF66"/>
                </a:solidFill>
              </a:rPr>
              <a:t>Intermediary Aggregation Levels (District or Region)</a:t>
            </a:r>
          </a:p>
          <a:p>
            <a:pPr>
              <a:lnSpc>
                <a:spcPct val="90000"/>
              </a:lnSpc>
            </a:pPr>
            <a:r>
              <a:rPr lang="en-US" sz="2000" smtClean="0"/>
              <a:t>The DQA assesses both design and implementation of data-management &amp; reporting systems. </a:t>
            </a:r>
          </a:p>
          <a:p>
            <a:pPr>
              <a:lnSpc>
                <a:spcPct val="90000"/>
              </a:lnSpc>
            </a:pPr>
            <a:r>
              <a:rPr lang="en-US" sz="2000" smtClean="0"/>
              <a:t>Assessment covers 8 functional areas (HR, Training, Data Management Processes , etc.)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947" name="Group 43"/>
          <p:cNvGraphicFramePr>
            <a:graphicFrameLocks noGrp="1"/>
          </p:cNvGraphicFramePr>
          <p:nvPr>
            <p:ph idx="1"/>
          </p:nvPr>
        </p:nvGraphicFramePr>
        <p:xfrm>
          <a:off x="720725" y="633413"/>
          <a:ext cx="7932739" cy="4967288"/>
        </p:xfrm>
        <a:graphic>
          <a:graphicData uri="http://schemas.openxmlformats.org/drawingml/2006/table">
            <a:tbl>
              <a:tblPr/>
              <a:tblGrid>
                <a:gridCol w="488795"/>
                <a:gridCol w="1699147"/>
                <a:gridCol w="337500"/>
                <a:gridCol w="5407297"/>
              </a:tblGrid>
              <a:tr h="293308">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lumMod val="10000"/>
                            </a:schemeClr>
                          </a:solidFill>
                          <a:effectLst/>
                          <a:latin typeface="Arial" charset="0"/>
                          <a:cs typeface="Times New Roman" pitchFamily="18" charset="0"/>
                        </a:rPr>
                        <a:t>SYSTEMS ASSESSMENT QUESTIONS BY FUNCTIONAL AREA</a:t>
                      </a:r>
                      <a:endParaRPr kumimoji="0" lang="en-US" sz="1200" b="0" i="0" u="none" strike="noStrike" cap="none" normalizeH="0" baseline="0" dirty="0" smtClean="0">
                        <a:ln>
                          <a:noFill/>
                        </a:ln>
                        <a:solidFill>
                          <a:schemeClr val="tx2">
                            <a:lumMod val="10000"/>
                          </a:schemeClr>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330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cs typeface="Times New Roman" pitchFamily="18" charset="0"/>
                        </a:rPr>
                        <a:t>Functional Areas</a:t>
                      </a:r>
                      <a:endParaRPr kumimoji="0" lang="en-US" sz="1200" b="0" i="0" u="none" strike="noStrike" cap="none" normalizeH="0" baseline="0" dirty="0" smtClean="0">
                        <a:ln>
                          <a:noFill/>
                        </a:ln>
                        <a:solidFill>
                          <a:srgbClr val="000000"/>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cs typeface="Times New Roman" pitchFamily="18" charset="0"/>
                        </a:rPr>
                        <a:t>Summary Questions</a:t>
                      </a:r>
                      <a:endParaRPr kumimoji="0" lang="en-US" sz="1200" b="0" i="0" u="none" strike="noStrike" cap="none" normalizeH="0" baseline="0" dirty="0" smtClean="0">
                        <a:ln>
                          <a:noFill/>
                        </a:ln>
                        <a:solidFill>
                          <a:srgbClr val="000000"/>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hMerge="1">
                  <a:txBody>
                    <a:bodyPr/>
                    <a:lstStyle/>
                    <a:p>
                      <a:endParaRPr lang="en-US"/>
                    </a:p>
                  </a:txBody>
                  <a:tcPr/>
                </a:tc>
              </a:tr>
              <a:tr h="7625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I</a:t>
                      </a:r>
                      <a:endParaRPr kumimoji="0" lang="en-US" sz="1600" b="0" i="0" u="none" strike="noStrike" cap="none" normalizeH="0" baseline="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dirty="0" smtClean="0">
                          <a:ln>
                            <a:noFill/>
                          </a:ln>
                          <a:solidFill>
                            <a:schemeClr val="folHlink"/>
                          </a:solidFill>
                          <a:effectLst/>
                          <a:latin typeface="Arial" charset="0"/>
                          <a:cs typeface="Times New Roman" pitchFamily="18" charset="0"/>
                        </a:rPr>
                        <a:t>M&amp;E Capabilities, Roles and Responsibilities</a:t>
                      </a:r>
                      <a:endParaRPr kumimoji="0" lang="en-US" sz="1400" b="0" i="0" u="none" strike="noStrike" cap="none" normalizeH="0" baseline="0" dirty="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1</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key M&amp;E and data-management staff identified with clearly assigned responsibilities?</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18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II</a:t>
                      </a:r>
                      <a:endParaRPr kumimoji="0" lang="en-US" sz="1600" b="0" i="0" u="none" strike="noStrike" cap="none" normalizeH="0" baseline="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dirty="0" smtClean="0">
                          <a:ln>
                            <a:noFill/>
                          </a:ln>
                          <a:solidFill>
                            <a:schemeClr val="folHlink"/>
                          </a:solidFill>
                          <a:effectLst/>
                          <a:latin typeface="Arial" charset="0"/>
                          <a:cs typeface="Times New Roman" pitchFamily="18" charset="0"/>
                        </a:rPr>
                        <a:t>Training</a:t>
                      </a:r>
                      <a:endParaRPr kumimoji="0" lang="en-US" sz="1400" b="0" i="0" u="none" strike="noStrike" cap="none" normalizeH="0" baseline="0" dirty="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2</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Have the majority of key M&amp;E and data-management staff received the required training?</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820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III</a:t>
                      </a:r>
                      <a:endParaRPr kumimoji="0" lang="en-US" sz="1600" b="0" i="0" u="none" strike="noStrike" cap="none" normalizeH="0" baseline="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dirty="0" smtClean="0">
                          <a:ln>
                            <a:noFill/>
                          </a:ln>
                          <a:solidFill>
                            <a:schemeClr val="folHlink"/>
                          </a:solidFill>
                          <a:effectLst/>
                          <a:latin typeface="Arial" charset="0"/>
                          <a:cs typeface="Times New Roman" pitchFamily="18" charset="0"/>
                        </a:rPr>
                        <a:t>Data Reporting Requirements</a:t>
                      </a:r>
                      <a:endParaRPr kumimoji="0" lang="en-US" sz="1400" b="0" i="0" u="none" strike="noStrike" cap="none" normalizeH="0" baseline="0" dirty="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3</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Has the Program/Project clearly documented (in writing) what is reported to who, and how and when reporting is required?  </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820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IV</a:t>
                      </a:r>
                      <a:endParaRPr kumimoji="0" lang="en-US" sz="1600" b="0" i="0" u="none" strike="noStrike" cap="none" normalizeH="0" baseline="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dirty="0" smtClean="0">
                          <a:ln>
                            <a:noFill/>
                          </a:ln>
                          <a:solidFill>
                            <a:schemeClr val="folHlink"/>
                          </a:solidFill>
                          <a:effectLst/>
                          <a:latin typeface="Arial" charset="0"/>
                          <a:cs typeface="Times New Roman" pitchFamily="18" charset="0"/>
                        </a:rPr>
                        <a:t>Indicator Definitions</a:t>
                      </a:r>
                      <a:endParaRPr kumimoji="0" lang="en-US" sz="1400" b="0" i="0" u="none" strike="noStrike" cap="none" normalizeH="0" baseline="0" dirty="0" smtClean="0">
                        <a:ln>
                          <a:noFill/>
                        </a:ln>
                        <a:solidFill>
                          <a:schemeClr val="folHlink"/>
                        </a:solidFill>
                        <a:effectLst/>
                        <a:latin typeface="Times New Roman" pitchFamily="18" charset="0"/>
                        <a:cs typeface="Times New Roman" pitchFamily="18"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4</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there operational indicator definitions meeting relevant standards and are they systematically followed by all service points?</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1802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V</a:t>
                      </a:r>
                      <a:endParaRPr kumimoji="0" lang="en-US" sz="1600" b="0" i="0" u="none" strike="noStrike" cap="none" normalizeH="0" baseline="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rowSpan="2">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dirty="0" smtClean="0">
                          <a:ln>
                            <a:noFill/>
                          </a:ln>
                          <a:solidFill>
                            <a:schemeClr val="folHlink"/>
                          </a:solidFill>
                          <a:effectLst/>
                          <a:latin typeface="Arial" charset="0"/>
                          <a:cs typeface="Times New Roman" pitchFamily="18" charset="0"/>
                        </a:rPr>
                        <a:t>Data-collection and Reporting Forms and Tools</a:t>
                      </a:r>
                      <a:endParaRPr kumimoji="0" lang="en-US" sz="1400" b="0" i="0" u="none" strike="noStrike" cap="none" normalizeH="0" baseline="0" dirty="0" smtClean="0">
                        <a:ln>
                          <a:noFill/>
                        </a:ln>
                        <a:solidFill>
                          <a:schemeClr val="folHlink"/>
                        </a:solidFill>
                        <a:effectLst/>
                        <a:latin typeface="Arial" charset="0"/>
                      </a:endParaRPr>
                    </a:p>
                  </a:txBody>
                  <a:tcPr marL="91441" marR="91441"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5</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there standard data-collection and reporting forms that are systematically used?</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18025">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6</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source documents kept and made available in accordance with a written policy? </a:t>
                      </a:r>
                      <a:endParaRPr kumimoji="0" lang="en-US" sz="1600" b="0" i="0" u="none" strike="noStrike" cap="none" normalizeH="0" baseline="0" dirty="0" smtClean="0">
                        <a:ln>
                          <a:noFill/>
                        </a:ln>
                        <a:solidFill>
                          <a:schemeClr val="tx1"/>
                        </a:solidFill>
                        <a:effectLst/>
                        <a:latin typeface="Arial" charset="0"/>
                      </a:endParaRPr>
                    </a:p>
                  </a:txBody>
                  <a:tcPr marL="90001" marR="90001" marT="46793" marB="467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2810" name="Text Box 42"/>
          <p:cNvSpPr txBox="1">
            <a:spLocks noChangeArrowheads="1"/>
          </p:cNvSpPr>
          <p:nvPr/>
        </p:nvSpPr>
        <p:spPr bwMode="auto">
          <a:xfrm>
            <a:off x="228600" y="76200"/>
            <a:ext cx="866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a:cs typeface="Arial" charset="0"/>
              </a:rPr>
              <a:t>Functional Areas of M&amp;E System that affect Data Quality </a:t>
            </a:r>
            <a:r>
              <a:rPr lang="en-US" sz="2400" b="1">
                <a:cs typeface="Arial" charset="0"/>
                <a:sym typeface="Wingdings 2" pitchFamily="18" charset="2"/>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711200" y="876300"/>
            <a:ext cx="3286125" cy="2546350"/>
          </a:xfrm>
          <a:prstGeom prst="rect">
            <a:avLst/>
          </a:prstGeom>
          <a:solidFill>
            <a:schemeClr val="tx1">
              <a:lumMod val="75000"/>
            </a:schemeClr>
          </a:solidFill>
          <a:ln w="9525">
            <a:solidFill>
              <a:schemeClr val="accent2"/>
            </a:solidFill>
            <a:miter lim="800000"/>
            <a:headEnd/>
            <a:tailEnd/>
          </a:ln>
        </p:spPr>
        <p:txBody>
          <a:bodyPr/>
          <a:lstStyle/>
          <a:p>
            <a:pPr algn="ctr">
              <a:defRPr/>
            </a:pPr>
            <a:r>
              <a:rPr lang="en-US" b="1">
                <a:solidFill>
                  <a:schemeClr val="tx2">
                    <a:lumMod val="10000"/>
                  </a:schemeClr>
                </a:solidFill>
              </a:rPr>
              <a:t>The REAL world </a:t>
            </a:r>
          </a:p>
          <a:p>
            <a:pPr algn="just">
              <a:defRPr/>
            </a:pPr>
            <a:endParaRPr lang="en-US" b="1">
              <a:solidFill>
                <a:schemeClr val="tx2">
                  <a:lumMod val="10000"/>
                </a:schemeClr>
              </a:solidFill>
            </a:endParaRPr>
          </a:p>
          <a:p>
            <a:pPr>
              <a:defRPr/>
            </a:pPr>
            <a:r>
              <a:rPr lang="en-US" b="1">
                <a:solidFill>
                  <a:schemeClr val="tx2">
                    <a:lumMod val="10000"/>
                  </a:schemeClr>
                </a:solidFill>
              </a:rPr>
              <a:t>In the </a:t>
            </a:r>
            <a:r>
              <a:rPr lang="en-US" b="1" i="1">
                <a:solidFill>
                  <a:schemeClr val="tx2">
                    <a:lumMod val="10000"/>
                  </a:schemeClr>
                </a:solidFill>
              </a:rPr>
              <a:t>real world,</a:t>
            </a:r>
            <a:r>
              <a:rPr lang="en-US" b="1">
                <a:solidFill>
                  <a:schemeClr val="tx2">
                    <a:lumMod val="10000"/>
                  </a:schemeClr>
                </a:solidFill>
              </a:rPr>
              <a:t> project activities are implemented in the field. These activities are designed to produce results that are quantifiable.</a:t>
            </a:r>
          </a:p>
        </p:txBody>
      </p:sp>
      <p:sp>
        <p:nvSpPr>
          <p:cNvPr id="94211" name="Text Box 3"/>
          <p:cNvSpPr txBox="1">
            <a:spLocks noChangeArrowheads="1"/>
          </p:cNvSpPr>
          <p:nvPr/>
        </p:nvSpPr>
        <p:spPr bwMode="auto">
          <a:xfrm>
            <a:off x="4905375" y="847725"/>
            <a:ext cx="3548063" cy="2517775"/>
          </a:xfrm>
          <a:prstGeom prst="rect">
            <a:avLst/>
          </a:prstGeom>
          <a:solidFill>
            <a:schemeClr val="tx1">
              <a:lumMod val="75000"/>
            </a:schemeClr>
          </a:solidFill>
          <a:ln w="9525">
            <a:solidFill>
              <a:schemeClr val="accent2"/>
            </a:solidFill>
            <a:miter lim="800000"/>
            <a:headEnd/>
            <a:tailEnd/>
          </a:ln>
        </p:spPr>
        <p:txBody>
          <a:bodyPr/>
          <a:lstStyle/>
          <a:p>
            <a:pPr algn="ctr">
              <a:defRPr/>
            </a:pPr>
            <a:r>
              <a:rPr lang="en-US" b="1">
                <a:solidFill>
                  <a:schemeClr val="tx2">
                    <a:lumMod val="10000"/>
                  </a:schemeClr>
                </a:solidFill>
              </a:rPr>
              <a:t>Data Management System</a:t>
            </a:r>
            <a:r>
              <a:rPr lang="en-US" b="1" i="1">
                <a:solidFill>
                  <a:schemeClr val="tx2">
                    <a:lumMod val="10000"/>
                  </a:schemeClr>
                </a:solidFill>
              </a:rPr>
              <a:t> </a:t>
            </a:r>
          </a:p>
          <a:p>
            <a:pPr algn="ctr">
              <a:defRPr/>
            </a:pPr>
            <a:endParaRPr lang="en-US" b="1" i="1">
              <a:solidFill>
                <a:schemeClr val="tx2">
                  <a:lumMod val="10000"/>
                </a:schemeClr>
              </a:solidFill>
            </a:endParaRPr>
          </a:p>
          <a:p>
            <a:pPr>
              <a:defRPr/>
            </a:pPr>
            <a:r>
              <a:rPr lang="en-US" b="1" i="1">
                <a:solidFill>
                  <a:schemeClr val="tx2">
                    <a:lumMod val="10000"/>
                  </a:schemeClr>
                </a:solidFill>
              </a:rPr>
              <a:t>An information system</a:t>
            </a:r>
            <a:r>
              <a:rPr lang="en-US" b="1">
                <a:solidFill>
                  <a:schemeClr val="tx2">
                    <a:lumMod val="10000"/>
                  </a:schemeClr>
                </a:solidFill>
              </a:rPr>
              <a:t> represents these activities by collecting the results that were produced and mapping them to a recording system.</a:t>
            </a:r>
          </a:p>
        </p:txBody>
      </p:sp>
      <p:sp>
        <p:nvSpPr>
          <p:cNvPr id="6148" name="Rectangle 4"/>
          <p:cNvSpPr>
            <a:spLocks noGrp="1" noChangeArrowheads="1"/>
          </p:cNvSpPr>
          <p:nvPr>
            <p:ph type="title"/>
          </p:nvPr>
        </p:nvSpPr>
        <p:spPr>
          <a:xfrm>
            <a:off x="457200" y="0"/>
            <a:ext cx="8229600" cy="744538"/>
          </a:xfrm>
        </p:spPr>
        <p:txBody>
          <a:bodyPr/>
          <a:lstStyle/>
          <a:p>
            <a:pPr algn="ctr"/>
            <a:r>
              <a:rPr lang="en-US" sz="3200" smtClean="0"/>
              <a:t>Data Quality</a:t>
            </a:r>
          </a:p>
        </p:txBody>
      </p:sp>
      <p:sp>
        <p:nvSpPr>
          <p:cNvPr id="94213" name="Text Box 5"/>
          <p:cNvSpPr txBox="1">
            <a:spLocks noChangeArrowheads="1"/>
          </p:cNvSpPr>
          <p:nvPr/>
        </p:nvSpPr>
        <p:spPr bwMode="auto">
          <a:xfrm>
            <a:off x="1166813" y="3652838"/>
            <a:ext cx="6403975" cy="376237"/>
          </a:xfrm>
          <a:prstGeom prst="rect">
            <a:avLst/>
          </a:prstGeom>
          <a:solidFill>
            <a:schemeClr val="tx1">
              <a:lumMod val="75000"/>
            </a:schemeClr>
          </a:solidFill>
          <a:ln w="9525">
            <a:solidFill>
              <a:schemeClr val="accent2"/>
            </a:solidFill>
            <a:miter lim="800000"/>
            <a:headEnd/>
            <a:tailEnd/>
          </a:ln>
          <a:effectLst/>
        </p:spPr>
        <p:txBody>
          <a:bodyPr wrap="none">
            <a:spAutoFit/>
          </a:bodyPr>
          <a:lstStyle/>
          <a:p>
            <a:pPr>
              <a:defRPr/>
            </a:pPr>
            <a:r>
              <a:rPr lang="en-US" b="1">
                <a:solidFill>
                  <a:schemeClr val="tx2">
                    <a:lumMod val="10000"/>
                  </a:schemeClr>
                </a:solidFill>
              </a:rPr>
              <a:t>Data Quality: How well the DMS represents the real world</a:t>
            </a:r>
          </a:p>
        </p:txBody>
      </p:sp>
      <p:sp>
        <p:nvSpPr>
          <p:cNvPr id="94214" name="Text Box 6"/>
          <p:cNvSpPr txBox="1">
            <a:spLocks noChangeArrowheads="1"/>
          </p:cNvSpPr>
          <p:nvPr/>
        </p:nvSpPr>
        <p:spPr bwMode="auto">
          <a:xfrm>
            <a:off x="6410325" y="4189413"/>
            <a:ext cx="1847850" cy="1320800"/>
          </a:xfrm>
          <a:prstGeom prst="rect">
            <a:avLst/>
          </a:prstGeom>
          <a:solidFill>
            <a:schemeClr val="tx1">
              <a:lumMod val="75000"/>
            </a:schemeClr>
          </a:solidFill>
          <a:ln w="9525">
            <a:solidFill>
              <a:schemeClr val="accent2"/>
            </a:solidFill>
            <a:miter lim="800000"/>
            <a:headEnd/>
            <a:tailEnd/>
          </a:ln>
          <a:effectLst/>
        </p:spPr>
        <p:txBody>
          <a:bodyPr>
            <a:spAutoFit/>
          </a:bodyPr>
          <a:lstStyle/>
          <a:p>
            <a:pPr algn="ctr">
              <a:spcBef>
                <a:spcPct val="50000"/>
              </a:spcBef>
              <a:defRPr/>
            </a:pPr>
            <a:r>
              <a:rPr lang="en-US" sz="2000">
                <a:solidFill>
                  <a:schemeClr val="tx2">
                    <a:lumMod val="10000"/>
                  </a:schemeClr>
                </a:solidFill>
              </a:rPr>
              <a:t>Data</a:t>
            </a:r>
          </a:p>
          <a:p>
            <a:pPr algn="ctr">
              <a:spcBef>
                <a:spcPct val="50000"/>
              </a:spcBef>
              <a:defRPr/>
            </a:pPr>
            <a:r>
              <a:rPr lang="en-US" sz="2000">
                <a:solidFill>
                  <a:schemeClr val="tx2">
                    <a:lumMod val="10000"/>
                  </a:schemeClr>
                </a:solidFill>
              </a:rPr>
              <a:t>Management </a:t>
            </a:r>
          </a:p>
          <a:p>
            <a:pPr algn="ctr">
              <a:spcBef>
                <a:spcPct val="50000"/>
              </a:spcBef>
              <a:defRPr/>
            </a:pPr>
            <a:r>
              <a:rPr lang="en-US" sz="2000">
                <a:solidFill>
                  <a:schemeClr val="tx2">
                    <a:lumMod val="10000"/>
                  </a:schemeClr>
                </a:solidFill>
              </a:rPr>
              <a:t>System</a:t>
            </a:r>
          </a:p>
        </p:txBody>
      </p:sp>
      <p:sp>
        <p:nvSpPr>
          <p:cNvPr id="94215" name="Text Box 7"/>
          <p:cNvSpPr txBox="1">
            <a:spLocks noChangeArrowheads="1"/>
          </p:cNvSpPr>
          <p:nvPr/>
        </p:nvSpPr>
        <p:spPr bwMode="auto">
          <a:xfrm>
            <a:off x="1103313" y="4492625"/>
            <a:ext cx="1847850" cy="863600"/>
          </a:xfrm>
          <a:prstGeom prst="rect">
            <a:avLst/>
          </a:prstGeom>
          <a:solidFill>
            <a:schemeClr val="tx1">
              <a:lumMod val="75000"/>
            </a:schemeClr>
          </a:solidFill>
          <a:ln w="9525">
            <a:solidFill>
              <a:schemeClr val="accent2"/>
            </a:solidFill>
            <a:miter lim="800000"/>
            <a:headEnd/>
            <a:tailEnd/>
          </a:ln>
          <a:effectLst/>
        </p:spPr>
        <p:txBody>
          <a:bodyPr>
            <a:spAutoFit/>
          </a:bodyPr>
          <a:lstStyle/>
          <a:p>
            <a:pPr algn="ctr">
              <a:spcBef>
                <a:spcPct val="50000"/>
              </a:spcBef>
              <a:defRPr/>
            </a:pPr>
            <a:r>
              <a:rPr lang="en-US" sz="2000">
                <a:solidFill>
                  <a:schemeClr val="tx2">
                    <a:lumMod val="10000"/>
                  </a:schemeClr>
                </a:solidFill>
              </a:rPr>
              <a:t>Real</a:t>
            </a:r>
          </a:p>
          <a:p>
            <a:pPr algn="ctr">
              <a:spcBef>
                <a:spcPct val="50000"/>
              </a:spcBef>
              <a:defRPr/>
            </a:pPr>
            <a:r>
              <a:rPr lang="en-US" sz="2000">
                <a:solidFill>
                  <a:schemeClr val="tx2">
                    <a:lumMod val="10000"/>
                  </a:schemeClr>
                </a:solidFill>
              </a:rPr>
              <a:t>World</a:t>
            </a:r>
          </a:p>
        </p:txBody>
      </p:sp>
      <p:sp>
        <p:nvSpPr>
          <p:cNvPr id="94216" name="Line 8"/>
          <p:cNvSpPr>
            <a:spLocks noChangeShapeType="1"/>
          </p:cNvSpPr>
          <p:nvPr/>
        </p:nvSpPr>
        <p:spPr bwMode="auto">
          <a:xfrm>
            <a:off x="2992438" y="4918075"/>
            <a:ext cx="3367087" cy="0"/>
          </a:xfrm>
          <a:prstGeom prst="line">
            <a:avLst/>
          </a:prstGeom>
          <a:noFill/>
          <a:ln w="38100">
            <a:solidFill>
              <a:schemeClr val="tx1"/>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a:solidFill>
                <a:schemeClr val="tx1">
                  <a:lumMod val="85000"/>
                </a:schemeClr>
              </a:solidFill>
            </a:endParaRPr>
          </a:p>
        </p:txBody>
      </p:sp>
      <p:sp>
        <p:nvSpPr>
          <p:cNvPr id="94217" name="Text Box 9"/>
          <p:cNvSpPr txBox="1">
            <a:spLocks noChangeArrowheads="1"/>
          </p:cNvSpPr>
          <p:nvPr/>
        </p:nvSpPr>
        <p:spPr bwMode="auto">
          <a:xfrm>
            <a:off x="4313238" y="4203700"/>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400" b="1">
                <a:solidFill>
                  <a:schemeClr val="tx1">
                    <a:lumMod val="85000"/>
                  </a:schemeClr>
                </a:solidFill>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83" name="Group 31"/>
          <p:cNvGraphicFramePr>
            <a:graphicFrameLocks noGrp="1"/>
          </p:cNvGraphicFramePr>
          <p:nvPr>
            <p:ph idx="1"/>
          </p:nvPr>
        </p:nvGraphicFramePr>
        <p:xfrm>
          <a:off x="433388" y="809625"/>
          <a:ext cx="8369300" cy="4602162"/>
        </p:xfrm>
        <a:graphic>
          <a:graphicData uri="http://schemas.openxmlformats.org/drawingml/2006/table">
            <a:tbl>
              <a:tblPr/>
              <a:tblGrid>
                <a:gridCol w="661987"/>
                <a:gridCol w="1536700"/>
                <a:gridCol w="606425"/>
                <a:gridCol w="5564188"/>
              </a:tblGrid>
              <a:tr h="932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folHlink"/>
                          </a:solidFill>
                          <a:effectLst/>
                          <a:latin typeface="Arial" charset="0"/>
                          <a:cs typeface="Times New Roman" pitchFamily="18" charset="0"/>
                        </a:rPr>
                        <a:t>VI</a:t>
                      </a:r>
                      <a:endParaRPr kumimoji="0" lang="en-US" sz="1600" b="0" i="0" u="none" strike="noStrike" cap="none" normalizeH="0" baseline="0" dirty="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dirty="0" smtClean="0">
                          <a:ln>
                            <a:noFill/>
                          </a:ln>
                          <a:solidFill>
                            <a:schemeClr val="folHlink"/>
                          </a:solidFill>
                          <a:effectLst/>
                          <a:latin typeface="Arial" charset="0"/>
                          <a:cs typeface="Times New Roman" pitchFamily="18" charset="0"/>
                        </a:rPr>
                        <a:t>Data Management Processes</a:t>
                      </a:r>
                      <a:endParaRPr kumimoji="0" lang="en-US" sz="1600" b="0" i="0" u="none" strike="noStrike" cap="none" normalizeH="0" baseline="0" dirty="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7</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Does clear documentation of collection, aggregation and manipulation steps exist?  </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87055">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VII</a:t>
                      </a:r>
                      <a:endParaRPr kumimoji="0" lang="en-US" sz="1600" b="0" i="0" u="none" strike="noStrike" cap="none" normalizeH="0" baseline="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rowSpan="3">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dirty="0" smtClean="0">
                          <a:ln>
                            <a:noFill/>
                          </a:ln>
                          <a:solidFill>
                            <a:schemeClr val="folHlink"/>
                          </a:solidFill>
                          <a:effectLst/>
                          <a:latin typeface="Arial" charset="0"/>
                          <a:cs typeface="Times New Roman" pitchFamily="18" charset="0"/>
                        </a:rPr>
                        <a:t>Data Quality Mechanisms and Controls</a:t>
                      </a:r>
                      <a:endParaRPr kumimoji="0" lang="en-US" sz="1600" b="0" i="0" u="none" strike="noStrike" cap="none" normalizeH="0" baseline="0" dirty="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8</a:t>
                      </a:r>
                      <a:endParaRPr kumimoji="0" lang="en-US" sz="1600" b="0" i="0" u="none" strike="noStrike" cap="none" normalizeH="0" baseline="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data quality challenges identified and are mechanisms in place for addressing them?  </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43841">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9</a:t>
                      </a:r>
                      <a:endParaRPr kumimoji="0" lang="en-US" sz="1600" b="0" i="0" u="none" strike="noStrike" cap="none" normalizeH="0" baseline="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there clearly defined and followed procedures to identify and reconcile discrepancies in reports?   </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57340">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a:t>
                      </a:r>
                      <a:endParaRPr kumimoji="0" lang="en-US" sz="1600" b="0" i="0" u="none" strike="noStrike" cap="none" normalizeH="0" baseline="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Are there clearly defined and followed procedures to periodically verify source data?  </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1814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folHlink"/>
                          </a:solidFill>
                          <a:effectLst/>
                          <a:latin typeface="Arial" charset="0"/>
                          <a:cs typeface="Times New Roman" pitchFamily="18" charset="0"/>
                        </a:rPr>
                        <a:t>VIII</a:t>
                      </a:r>
                      <a:endParaRPr kumimoji="0" lang="en-US" sz="1600" b="0" i="0" u="none" strike="noStrike" cap="none" normalizeH="0" baseline="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dirty="0" smtClean="0">
                          <a:ln>
                            <a:noFill/>
                          </a:ln>
                          <a:solidFill>
                            <a:schemeClr val="folHlink"/>
                          </a:solidFill>
                          <a:effectLst/>
                          <a:latin typeface="Arial" charset="0"/>
                          <a:cs typeface="Times New Roman" pitchFamily="18" charset="0"/>
                        </a:rPr>
                        <a:t>Links with National Reporting System </a:t>
                      </a:r>
                      <a:endParaRPr kumimoji="0" lang="en-US" sz="1600" b="0" i="0" u="none" strike="noStrike" cap="none" normalizeH="0" baseline="0" dirty="0" smtClean="0">
                        <a:ln>
                          <a:noFill/>
                        </a:ln>
                        <a:solidFill>
                          <a:schemeClr val="folHlink"/>
                        </a:solidFill>
                        <a:effectLst/>
                        <a:latin typeface="Arial"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a:t>
                      </a:r>
                      <a:endParaRPr kumimoji="0" lang="en-US" sz="1600" b="0" i="0" u="none" strike="noStrike" cap="none" normalizeH="0" baseline="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Does the data collection and reporting system of the Program/Project link to the National Reporting System?</a:t>
                      </a:r>
                      <a:endParaRPr kumimoji="0" lang="en-US" sz="1600" b="0" i="0" u="none" strike="noStrike" cap="none" normalizeH="0" baseline="0" dirty="0" smtClean="0">
                        <a:ln>
                          <a:noFill/>
                        </a:ln>
                        <a:solidFill>
                          <a:schemeClr val="tx1"/>
                        </a:solidFill>
                        <a:effectLst/>
                        <a:latin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3822" name="Text Box 30"/>
          <p:cNvSpPr txBox="1">
            <a:spLocks noChangeArrowheads="1"/>
          </p:cNvSpPr>
          <p:nvPr/>
        </p:nvSpPr>
        <p:spPr bwMode="auto">
          <a:xfrm>
            <a:off x="309563" y="192088"/>
            <a:ext cx="84121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cs typeface="Arial" charset="0"/>
              </a:rPr>
              <a:t>Functional Areas of an M&amp;E System that Affect Data Quality </a:t>
            </a:r>
            <a:r>
              <a:rPr lang="en-US" sz="2000" b="1">
                <a:cs typeface="Arial" charset="0"/>
                <a:sym typeface="Wingdings 2" pitchFamily="18" charset="2"/>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596900" y="2832100"/>
            <a:ext cx="8153400" cy="2616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12813">
              <a:tabLst>
                <a:tab pos="176213" algn="l"/>
                <a:tab pos="1790700" algn="l"/>
              </a:tabLst>
              <a:defRPr>
                <a:solidFill>
                  <a:schemeClr val="tx1"/>
                </a:solidFill>
                <a:latin typeface="Arial" charset="0"/>
              </a:defRPr>
            </a:lvl1pPr>
            <a:lvl2pPr marL="790575" indent="-342900" defTabSz="912813">
              <a:tabLst>
                <a:tab pos="176213" algn="l"/>
                <a:tab pos="1790700" algn="l"/>
              </a:tabLst>
              <a:defRPr>
                <a:solidFill>
                  <a:schemeClr val="tx1"/>
                </a:solidFill>
                <a:latin typeface="Arial" charset="0"/>
              </a:defRPr>
            </a:lvl2pPr>
            <a:lvl3pPr marL="1512888" indent="-342900" defTabSz="912813">
              <a:tabLst>
                <a:tab pos="176213" algn="l"/>
                <a:tab pos="1790700" algn="l"/>
              </a:tabLst>
              <a:defRPr>
                <a:solidFill>
                  <a:schemeClr val="tx1"/>
                </a:solidFill>
                <a:latin typeface="Arial" charset="0"/>
              </a:defRPr>
            </a:lvl3pPr>
            <a:lvl4pPr marL="2035175" indent="-342900" defTabSz="912813">
              <a:tabLst>
                <a:tab pos="176213" algn="l"/>
                <a:tab pos="1790700" algn="l"/>
              </a:tabLst>
              <a:defRPr>
                <a:solidFill>
                  <a:schemeClr val="tx1"/>
                </a:solidFill>
                <a:latin typeface="Arial" charset="0"/>
              </a:defRPr>
            </a:lvl4pPr>
            <a:lvl5pPr marL="2557463" indent="-342900" defTabSz="912813">
              <a:tabLst>
                <a:tab pos="176213" algn="l"/>
                <a:tab pos="1790700" algn="l"/>
              </a:tabLst>
              <a:defRPr>
                <a:solidFill>
                  <a:schemeClr val="tx1"/>
                </a:solidFill>
                <a:latin typeface="Arial" charset="0"/>
              </a:defRPr>
            </a:lvl5pPr>
            <a:lvl6pPr marL="3014663" indent="-342900" defTabSz="912813" fontAlgn="base">
              <a:spcBef>
                <a:spcPct val="0"/>
              </a:spcBef>
              <a:spcAft>
                <a:spcPct val="0"/>
              </a:spcAft>
              <a:tabLst>
                <a:tab pos="176213" algn="l"/>
                <a:tab pos="1790700" algn="l"/>
              </a:tabLst>
              <a:defRPr>
                <a:solidFill>
                  <a:schemeClr val="tx1"/>
                </a:solidFill>
                <a:latin typeface="Arial" charset="0"/>
              </a:defRPr>
            </a:lvl6pPr>
            <a:lvl7pPr marL="3471863" indent="-342900" defTabSz="912813" fontAlgn="base">
              <a:spcBef>
                <a:spcPct val="0"/>
              </a:spcBef>
              <a:spcAft>
                <a:spcPct val="0"/>
              </a:spcAft>
              <a:tabLst>
                <a:tab pos="176213" algn="l"/>
                <a:tab pos="1790700" algn="l"/>
              </a:tabLst>
              <a:defRPr>
                <a:solidFill>
                  <a:schemeClr val="tx1"/>
                </a:solidFill>
                <a:latin typeface="Arial" charset="0"/>
              </a:defRPr>
            </a:lvl7pPr>
            <a:lvl8pPr marL="3929063" indent="-342900" defTabSz="912813" fontAlgn="base">
              <a:spcBef>
                <a:spcPct val="0"/>
              </a:spcBef>
              <a:spcAft>
                <a:spcPct val="0"/>
              </a:spcAft>
              <a:tabLst>
                <a:tab pos="176213" algn="l"/>
                <a:tab pos="1790700" algn="l"/>
              </a:tabLst>
              <a:defRPr>
                <a:solidFill>
                  <a:schemeClr val="tx1"/>
                </a:solidFill>
                <a:latin typeface="Arial" charset="0"/>
              </a:defRPr>
            </a:lvl8pPr>
            <a:lvl9pPr marL="4386263" indent="-342900" defTabSz="912813" fontAlgn="base">
              <a:spcBef>
                <a:spcPct val="0"/>
              </a:spcBef>
              <a:spcAft>
                <a:spcPct val="0"/>
              </a:spcAft>
              <a:tabLst>
                <a:tab pos="176213" algn="l"/>
                <a:tab pos="1790700" algn="l"/>
              </a:tabLst>
              <a:defRPr>
                <a:solidFill>
                  <a:schemeClr val="tx1"/>
                </a:solidFill>
                <a:latin typeface="Arial" charset="0"/>
              </a:defRPr>
            </a:lvl9pPr>
          </a:lstStyle>
          <a:p>
            <a:pPr>
              <a:spcBef>
                <a:spcPct val="20000"/>
              </a:spcBef>
              <a:spcAft>
                <a:spcPct val="75000"/>
              </a:spcAft>
              <a:buClr>
                <a:schemeClr val="tx1">
                  <a:lumMod val="85000"/>
                </a:schemeClr>
              </a:buClr>
              <a:buFont typeface="Wingdings" pitchFamily="2" charset="2"/>
              <a:buChar char="§"/>
              <a:defRPr/>
            </a:pPr>
            <a:r>
              <a:rPr lang="en-US" sz="2000" dirty="0" smtClean="0">
                <a:cs typeface="Arial" charset="0"/>
              </a:rPr>
              <a:t>PURPOSE: 	Assess on limited scale if Service Delivery Points and 	Intermediate Aggregation Sites are collecting &amp; 	reporting data accurately and on time.</a:t>
            </a:r>
          </a:p>
          <a:p>
            <a:pPr>
              <a:spcBef>
                <a:spcPct val="20000"/>
              </a:spcBef>
              <a:spcAft>
                <a:spcPct val="25000"/>
              </a:spcAft>
              <a:buClr>
                <a:schemeClr val="tx1">
                  <a:lumMod val="85000"/>
                </a:schemeClr>
              </a:buClr>
              <a:buFont typeface="Wingdings" pitchFamily="2" charset="2"/>
              <a:buChar char="§"/>
              <a:defRPr/>
            </a:pPr>
            <a:r>
              <a:rPr lang="en-US" sz="2000" dirty="0" smtClean="0">
                <a:cs typeface="Arial" charset="0"/>
              </a:rPr>
              <a:t>Trace and verification exercise - two stages: </a:t>
            </a:r>
          </a:p>
          <a:p>
            <a:pPr lvl="1">
              <a:spcBef>
                <a:spcPct val="25000"/>
              </a:spcBef>
              <a:spcAft>
                <a:spcPct val="25000"/>
              </a:spcAft>
              <a:buClr>
                <a:schemeClr val="tx1">
                  <a:lumMod val="85000"/>
                </a:schemeClr>
              </a:buClr>
              <a:buFont typeface="Wingdings" pitchFamily="2" charset="2"/>
              <a:buChar char="§"/>
              <a:defRPr/>
            </a:pPr>
            <a:r>
              <a:rPr lang="en-US" sz="2000" i="1" dirty="0" smtClean="0">
                <a:cs typeface="Arial" charset="0"/>
              </a:rPr>
              <a:t>In-depth</a:t>
            </a:r>
            <a:r>
              <a:rPr lang="en-US" sz="2000" dirty="0" smtClean="0">
                <a:cs typeface="Arial" charset="0"/>
              </a:rPr>
              <a:t> verifications at the Service Delivery Points; and </a:t>
            </a:r>
          </a:p>
          <a:p>
            <a:pPr lvl="1">
              <a:buClr>
                <a:schemeClr val="tx1">
                  <a:lumMod val="85000"/>
                </a:schemeClr>
              </a:buClr>
              <a:buFont typeface="Wingdings" pitchFamily="2" charset="2"/>
              <a:buChar char="§"/>
              <a:defRPr/>
            </a:pPr>
            <a:r>
              <a:rPr lang="en-US" sz="2000" i="1" dirty="0" smtClean="0">
                <a:cs typeface="Arial" charset="0"/>
              </a:rPr>
              <a:t>Follow-up</a:t>
            </a:r>
            <a:r>
              <a:rPr lang="en-US" sz="2000" dirty="0" smtClean="0">
                <a:cs typeface="Arial" charset="0"/>
              </a:rPr>
              <a:t> verifications at the Intermediate Aggregation Levels (Districts, Regions) and at the M&amp;E Unit. </a:t>
            </a:r>
          </a:p>
        </p:txBody>
      </p:sp>
      <p:grpSp>
        <p:nvGrpSpPr>
          <p:cNvPr id="130051" name="Group 3"/>
          <p:cNvGrpSpPr>
            <a:grpSpLocks/>
          </p:cNvGrpSpPr>
          <p:nvPr/>
        </p:nvGrpSpPr>
        <p:grpSpPr bwMode="auto">
          <a:xfrm>
            <a:off x="787400" y="469900"/>
            <a:ext cx="7540625" cy="2009775"/>
            <a:chOff x="600" y="792"/>
            <a:chExt cx="4750" cy="1266"/>
          </a:xfrm>
          <a:solidFill>
            <a:schemeClr val="accent2"/>
          </a:solidFill>
        </p:grpSpPr>
        <p:sp>
          <p:nvSpPr>
            <p:cNvPr id="130052" name="AutoShape 4"/>
            <p:cNvSpPr>
              <a:spLocks noChangeArrowheads="1"/>
            </p:cNvSpPr>
            <p:nvPr/>
          </p:nvSpPr>
          <p:spPr bwMode="auto">
            <a:xfrm>
              <a:off x="600" y="880"/>
              <a:ext cx="1728" cy="1056"/>
            </a:xfrm>
            <a:prstGeom prst="rightArrowCallout">
              <a:avLst>
                <a:gd name="adj1" fmla="val 25000"/>
                <a:gd name="adj2" fmla="val 25000"/>
                <a:gd name="adj3" fmla="val 27273"/>
                <a:gd name="adj4" fmla="val 77315"/>
              </a:avLst>
            </a:prstGeom>
            <a:solidFill>
              <a:schemeClr val="tx1">
                <a:lumMod val="75000"/>
              </a:schemeClr>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Aft>
                  <a:spcPct val="50000"/>
                </a:spcAft>
                <a:defRPr/>
              </a:pPr>
              <a:r>
                <a:rPr lang="en-US" sz="1400" b="1" u="sng" dirty="0">
                  <a:solidFill>
                    <a:schemeClr val="tx2">
                      <a:lumMod val="10000"/>
                    </a:schemeClr>
                  </a:solidFill>
                  <a:cs typeface="Arial" charset="0"/>
                </a:rPr>
                <a:t>PROTOCOL 2:</a:t>
              </a:r>
              <a:endParaRPr lang="en-US" sz="1400" b="1" dirty="0">
                <a:solidFill>
                  <a:schemeClr val="tx2">
                    <a:lumMod val="10000"/>
                  </a:schemeClr>
                </a:solidFill>
                <a:cs typeface="Arial" charset="0"/>
              </a:endParaRPr>
            </a:p>
            <a:p>
              <a:pPr algn="ctr" defTabSz="912813">
                <a:spcAft>
                  <a:spcPct val="50000"/>
                </a:spcAft>
                <a:defRPr/>
              </a:pPr>
              <a:r>
                <a:rPr lang="en-US" sz="1400" b="1" dirty="0">
                  <a:solidFill>
                    <a:schemeClr val="tx2">
                      <a:lumMod val="10000"/>
                    </a:schemeClr>
                  </a:solidFill>
                  <a:cs typeface="Arial" charset="0"/>
                </a:rPr>
                <a:t>Trace and verify Indicator Data</a:t>
              </a:r>
              <a:r>
                <a:rPr lang="en-US" sz="1400" dirty="0">
                  <a:solidFill>
                    <a:schemeClr val="tx2">
                      <a:lumMod val="10000"/>
                    </a:schemeClr>
                  </a:solidFill>
                  <a:cs typeface="Arial" charset="0"/>
                </a:rPr>
                <a:t>  </a:t>
              </a:r>
            </a:p>
          </p:txBody>
        </p:sp>
        <p:grpSp>
          <p:nvGrpSpPr>
            <p:cNvPr id="130053" name="Group 5"/>
            <p:cNvGrpSpPr>
              <a:grpSpLocks/>
            </p:cNvGrpSpPr>
            <p:nvPr/>
          </p:nvGrpSpPr>
          <p:grpSpPr bwMode="auto">
            <a:xfrm>
              <a:off x="2568" y="792"/>
              <a:ext cx="2782" cy="1266"/>
              <a:chOff x="1009" y="366"/>
              <a:chExt cx="2782" cy="1410"/>
            </a:xfrm>
            <a:grpFill/>
          </p:grpSpPr>
          <p:sp>
            <p:nvSpPr>
              <p:cNvPr id="130054" name="Rectangle 6"/>
              <p:cNvSpPr>
                <a:spLocks noChangeArrowheads="1"/>
              </p:cNvSpPr>
              <p:nvPr/>
            </p:nvSpPr>
            <p:spPr bwMode="auto">
              <a:xfrm>
                <a:off x="1009"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130055" name="Rectangle 7"/>
              <p:cNvSpPr>
                <a:spLocks noChangeArrowheads="1"/>
              </p:cNvSpPr>
              <p:nvPr/>
            </p:nvSpPr>
            <p:spPr bwMode="auto">
              <a:xfrm>
                <a:off x="1066"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defRPr/>
                </a:pPr>
                <a:r>
                  <a:rPr lang="en-US" sz="1100" b="1" dirty="0">
                    <a:cs typeface="Arial" charset="0"/>
                  </a:rPr>
                  <a:t/>
                </a:r>
                <a:br>
                  <a:rPr lang="en-US" sz="1100" b="1" dirty="0">
                    <a:cs typeface="Arial" charset="0"/>
                  </a:rPr>
                </a:br>
                <a:r>
                  <a:rPr lang="en-US" sz="1100" b="1" dirty="0">
                    <a:cs typeface="Arial" charset="0"/>
                  </a:rPr>
                  <a:t>M&amp;E Management Unit</a:t>
                </a:r>
              </a:p>
              <a:p>
                <a:pPr algn="ctr">
                  <a:defRPr/>
                </a:pPr>
                <a:endParaRPr lang="en-US" sz="1100" b="1" dirty="0">
                  <a:cs typeface="Arial" charset="0"/>
                </a:endParaRPr>
              </a:p>
            </p:txBody>
          </p:sp>
          <p:sp>
            <p:nvSpPr>
              <p:cNvPr id="130056" name="Text Box 8"/>
              <p:cNvSpPr txBox="1">
                <a:spLocks noChangeArrowheads="1"/>
              </p:cNvSpPr>
              <p:nvPr/>
            </p:nvSpPr>
            <p:spPr bwMode="auto">
              <a:xfrm>
                <a:off x="1182" y="401"/>
                <a:ext cx="528" cy="194"/>
              </a:xfrm>
              <a:prstGeom prst="rect">
                <a:avLst/>
              </a:prstGeom>
              <a:solidFill>
                <a:schemeClr val="tx1">
                  <a:lumMod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dirty="0">
                    <a:solidFill>
                      <a:schemeClr val="tx2">
                        <a:lumMod val="10000"/>
                      </a:schemeClr>
                    </a:solidFill>
                    <a:cs typeface="Arial" charset="0"/>
                  </a:rPr>
                  <a:t>PHASE 2</a:t>
                </a:r>
              </a:p>
            </p:txBody>
          </p:sp>
          <p:sp>
            <p:nvSpPr>
              <p:cNvPr id="130057" name="Rectangle 9"/>
              <p:cNvSpPr>
                <a:spLocks noChangeArrowheads="1"/>
              </p:cNvSpPr>
              <p:nvPr/>
            </p:nvSpPr>
            <p:spPr bwMode="auto">
              <a:xfrm>
                <a:off x="1963"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130058" name="Rectangle 10"/>
              <p:cNvSpPr>
                <a:spLocks noChangeArrowheads="1"/>
              </p:cNvSpPr>
              <p:nvPr/>
            </p:nvSpPr>
            <p:spPr bwMode="auto">
              <a:xfrm>
                <a:off x="2020"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defRPr/>
                </a:pPr>
                <a:r>
                  <a:rPr lang="en-US" sz="1100" b="1">
                    <a:cs typeface="Arial" charset="0"/>
                  </a:rPr>
                  <a:t/>
                </a:r>
                <a:br>
                  <a:rPr lang="en-US" sz="1100" b="1">
                    <a:cs typeface="Arial" charset="0"/>
                  </a:rPr>
                </a:br>
                <a:r>
                  <a:rPr lang="en-US" sz="1100" b="1">
                    <a:cs typeface="Arial" charset="0"/>
                  </a:rPr>
                  <a:t>Service Delivery Sites / Organizations</a:t>
                </a:r>
              </a:p>
              <a:p>
                <a:pPr algn="ctr">
                  <a:defRPr/>
                </a:pPr>
                <a:endParaRPr lang="en-US" sz="1100" b="1">
                  <a:cs typeface="Arial" charset="0"/>
                </a:endParaRPr>
              </a:p>
            </p:txBody>
          </p:sp>
          <p:sp>
            <p:nvSpPr>
              <p:cNvPr id="130059" name="Text Box 11"/>
              <p:cNvSpPr txBox="1">
                <a:spLocks noChangeArrowheads="1"/>
              </p:cNvSpPr>
              <p:nvPr/>
            </p:nvSpPr>
            <p:spPr bwMode="auto">
              <a:xfrm>
                <a:off x="2136" y="401"/>
                <a:ext cx="528" cy="194"/>
              </a:xfrm>
              <a:prstGeom prst="rect">
                <a:avLst/>
              </a:prstGeom>
              <a:solidFill>
                <a:schemeClr val="tx1">
                  <a:lumMod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a:solidFill>
                      <a:schemeClr val="tx2">
                        <a:lumMod val="10000"/>
                      </a:schemeClr>
                    </a:solidFill>
                    <a:cs typeface="Arial" charset="0"/>
                  </a:rPr>
                  <a:t>PHASE 3</a:t>
                </a:r>
              </a:p>
            </p:txBody>
          </p:sp>
          <p:sp>
            <p:nvSpPr>
              <p:cNvPr id="130060" name="Rectangle 12"/>
              <p:cNvSpPr>
                <a:spLocks noChangeArrowheads="1"/>
              </p:cNvSpPr>
              <p:nvPr/>
            </p:nvSpPr>
            <p:spPr bwMode="auto">
              <a:xfrm>
                <a:off x="2917" y="366"/>
                <a:ext cx="874" cy="1410"/>
              </a:xfrm>
              <a:prstGeom prst="rect">
                <a:avLst/>
              </a:prstGeom>
              <a:solidFill>
                <a:schemeClr val="tx1">
                  <a:lumMod val="75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defRPr/>
                </a:pPr>
                <a:endParaRPr lang="en-US"/>
              </a:p>
            </p:txBody>
          </p:sp>
          <p:sp>
            <p:nvSpPr>
              <p:cNvPr id="130061" name="Rectangle 13"/>
              <p:cNvSpPr>
                <a:spLocks noChangeArrowheads="1"/>
              </p:cNvSpPr>
              <p:nvPr/>
            </p:nvSpPr>
            <p:spPr bwMode="auto">
              <a:xfrm>
                <a:off x="2974" y="606"/>
                <a:ext cx="759" cy="576"/>
              </a:xfrm>
              <a:prstGeom prst="rect">
                <a:avLst/>
              </a:prstGeom>
              <a:solidFill>
                <a:schemeClr val="bg1"/>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9436" tIns="29718" rIns="59436" bIns="29718" anchor="ctr"/>
              <a:lstStyle/>
              <a:p>
                <a:pPr algn="ctr">
                  <a:spcAft>
                    <a:spcPct val="25000"/>
                  </a:spcAft>
                  <a:defRPr/>
                </a:pPr>
                <a:r>
                  <a:rPr lang="en-US" sz="1100" b="1">
                    <a:cs typeface="Arial" charset="0"/>
                  </a:rPr>
                  <a:t> Intermediate Aggregation  levels</a:t>
                </a:r>
              </a:p>
              <a:p>
                <a:pPr algn="ctr">
                  <a:defRPr/>
                </a:pPr>
                <a:r>
                  <a:rPr lang="en-US" sz="900">
                    <a:cs typeface="Arial" charset="0"/>
                  </a:rPr>
                  <a:t>(eg. District, Region)</a:t>
                </a:r>
              </a:p>
            </p:txBody>
          </p:sp>
          <p:sp>
            <p:nvSpPr>
              <p:cNvPr id="130062" name="Text Box 14"/>
              <p:cNvSpPr txBox="1">
                <a:spLocks noChangeArrowheads="1"/>
              </p:cNvSpPr>
              <p:nvPr/>
            </p:nvSpPr>
            <p:spPr bwMode="auto">
              <a:xfrm>
                <a:off x="3090" y="401"/>
                <a:ext cx="528" cy="194"/>
              </a:xfrm>
              <a:prstGeom prst="rect">
                <a:avLst/>
              </a:prstGeom>
              <a:solidFill>
                <a:schemeClr val="tx1">
                  <a:lumMod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fr-FR" sz="1200" b="1">
                    <a:solidFill>
                      <a:schemeClr val="tx2">
                        <a:lumMod val="10000"/>
                      </a:schemeClr>
                    </a:solidFill>
                    <a:cs typeface="Arial" charset="0"/>
                  </a:rPr>
                  <a:t>PHASE 4</a:t>
                </a:r>
              </a:p>
            </p:txBody>
          </p:sp>
          <p:sp>
            <p:nvSpPr>
              <p:cNvPr id="130063" name="Text Box 15"/>
              <p:cNvSpPr txBox="1">
                <a:spLocks noChangeArrowheads="1"/>
              </p:cNvSpPr>
              <p:nvPr/>
            </p:nvSpPr>
            <p:spPr bwMode="auto">
              <a:xfrm>
                <a:off x="1056" y="1296"/>
                <a:ext cx="2640" cy="408"/>
              </a:xfrm>
              <a:prstGeom prst="rect">
                <a:avLst/>
              </a:prstGeom>
              <a:solidFill>
                <a:schemeClr val="tx2"/>
              </a:solidFill>
              <a:ln w="9525" algn="ctr">
                <a:solidFill>
                  <a:schemeClr val="tx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77800" indent="-177800">
                  <a:defRPr>
                    <a:solidFill>
                      <a:schemeClr val="tx1"/>
                    </a:solidFill>
                    <a:latin typeface="Arial" charset="0"/>
                  </a:defRPr>
                </a:lvl1pPr>
                <a:lvl2pPr marL="877888" indent="-342900">
                  <a:defRPr>
                    <a:solidFill>
                      <a:schemeClr val="tx1"/>
                    </a:solidFill>
                    <a:latin typeface="Arial" charset="0"/>
                  </a:defRPr>
                </a:lvl2pPr>
                <a:lvl3pPr marL="1400175" indent="-342900">
                  <a:defRPr>
                    <a:solidFill>
                      <a:schemeClr val="tx1"/>
                    </a:solidFill>
                    <a:latin typeface="Arial" charset="0"/>
                  </a:defRPr>
                </a:lvl3pPr>
                <a:lvl4pPr marL="1922463" indent="-342900">
                  <a:defRPr>
                    <a:solidFill>
                      <a:schemeClr val="tx1"/>
                    </a:solidFill>
                    <a:latin typeface="Arial" charset="0"/>
                  </a:defRPr>
                </a:lvl4pPr>
                <a:lvl5pPr marL="2444750" indent="-342900">
                  <a:defRPr>
                    <a:solidFill>
                      <a:schemeClr val="tx1"/>
                    </a:solidFill>
                    <a:latin typeface="Arial" charset="0"/>
                  </a:defRPr>
                </a:lvl5pPr>
                <a:lvl6pPr marL="2901950" indent="-342900" fontAlgn="base">
                  <a:spcBef>
                    <a:spcPct val="0"/>
                  </a:spcBef>
                  <a:spcAft>
                    <a:spcPct val="0"/>
                  </a:spcAft>
                  <a:defRPr>
                    <a:solidFill>
                      <a:schemeClr val="tx1"/>
                    </a:solidFill>
                    <a:latin typeface="Arial" charset="0"/>
                  </a:defRPr>
                </a:lvl6pPr>
                <a:lvl7pPr marL="3359150" indent="-342900" fontAlgn="base">
                  <a:spcBef>
                    <a:spcPct val="0"/>
                  </a:spcBef>
                  <a:spcAft>
                    <a:spcPct val="0"/>
                  </a:spcAft>
                  <a:defRPr>
                    <a:solidFill>
                      <a:schemeClr val="tx1"/>
                    </a:solidFill>
                    <a:latin typeface="Arial" charset="0"/>
                  </a:defRPr>
                </a:lvl7pPr>
                <a:lvl8pPr marL="3816350" indent="-342900" fontAlgn="base">
                  <a:spcBef>
                    <a:spcPct val="0"/>
                  </a:spcBef>
                  <a:spcAft>
                    <a:spcPct val="0"/>
                  </a:spcAft>
                  <a:defRPr>
                    <a:solidFill>
                      <a:schemeClr val="tx1"/>
                    </a:solidFill>
                    <a:latin typeface="Arial" charset="0"/>
                  </a:defRPr>
                </a:lvl8pPr>
                <a:lvl9pPr marL="4273550" indent="-342900" fontAlgn="base">
                  <a:spcBef>
                    <a:spcPct val="0"/>
                  </a:spcBef>
                  <a:spcAft>
                    <a:spcPct val="0"/>
                  </a:spcAft>
                  <a:defRPr>
                    <a:solidFill>
                      <a:schemeClr val="tx1"/>
                    </a:solidFill>
                    <a:latin typeface="Arial" charset="0"/>
                  </a:defRPr>
                </a:lvl9pPr>
              </a:lstStyle>
              <a:p>
                <a:pPr algn="ctr">
                  <a:spcBef>
                    <a:spcPct val="50000"/>
                  </a:spcBef>
                  <a:buFont typeface="Arial" charset="0"/>
                  <a:buAutoNum type="arabicPeriod" startAt="5"/>
                  <a:defRPr/>
                </a:pPr>
                <a:r>
                  <a:rPr lang="en-US" sz="900" b="1" dirty="0" smtClean="0">
                    <a:solidFill>
                      <a:schemeClr val="tx2">
                        <a:lumMod val="10000"/>
                      </a:schemeClr>
                    </a:solidFill>
                    <a:cs typeface="Arial" charset="0"/>
                  </a:rPr>
                  <a:t>Trace and Verify Reported Results</a:t>
                </a:r>
              </a:p>
            </p:txBody>
          </p:sp>
        </p:gr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a:off x="838200" y="228600"/>
            <a:ext cx="7607300" cy="685800"/>
          </a:xfrm>
          <a:prstGeom prst="downArrowCallout">
            <a:avLst>
              <a:gd name="adj1" fmla="val 277315"/>
              <a:gd name="adj2" fmla="val 277315"/>
              <a:gd name="adj3" fmla="val 16667"/>
              <a:gd name="adj4" fmla="val 66667"/>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pPr>
            <a:r>
              <a:rPr lang="en-US" sz="2400" b="1">
                <a:solidFill>
                  <a:schemeClr val="bg1"/>
                </a:solidFill>
                <a:cs typeface="Arial" charset="0"/>
              </a:rPr>
              <a:t>DQA Protocol 2:  Trace and Verification</a:t>
            </a:r>
            <a:endParaRPr lang="en-US" sz="2400" b="1" i="1">
              <a:solidFill>
                <a:schemeClr val="bg1"/>
              </a:solidFill>
              <a:cs typeface="Arial" charset="0"/>
            </a:endParaRPr>
          </a:p>
        </p:txBody>
      </p:sp>
      <p:sp>
        <p:nvSpPr>
          <p:cNvPr id="36867" name="Oval 4"/>
          <p:cNvSpPr>
            <a:spLocks noChangeArrowheads="1"/>
          </p:cNvSpPr>
          <p:nvPr/>
        </p:nvSpPr>
        <p:spPr bwMode="auto">
          <a:xfrm>
            <a:off x="368300" y="4646613"/>
            <a:ext cx="1169988" cy="669925"/>
          </a:xfrm>
          <a:prstGeom prst="ellipse">
            <a:avLst/>
          </a:prstGeom>
          <a:noFill/>
          <a:ln w="12700" algn="ctr">
            <a:solidFill>
              <a:schemeClr val="bg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36868" name="Group 6"/>
          <p:cNvGrpSpPr>
            <a:grpSpLocks/>
          </p:cNvGrpSpPr>
          <p:nvPr/>
        </p:nvGrpSpPr>
        <p:grpSpPr bwMode="auto">
          <a:xfrm>
            <a:off x="6416675" y="4032250"/>
            <a:ext cx="1173163" cy="501650"/>
            <a:chOff x="912" y="3216"/>
            <a:chExt cx="816" cy="432"/>
          </a:xfrm>
        </p:grpSpPr>
        <p:sp>
          <p:nvSpPr>
            <p:cNvPr id="37006" name="Rectangle 7"/>
            <p:cNvSpPr>
              <a:spLocks noChangeArrowheads="1"/>
            </p:cNvSpPr>
            <p:nvPr/>
          </p:nvSpPr>
          <p:spPr bwMode="auto">
            <a:xfrm>
              <a:off x="912" y="3216"/>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5</a:t>
              </a:r>
            </a:p>
          </p:txBody>
        </p:sp>
        <p:sp>
          <p:nvSpPr>
            <p:cNvPr id="37007" name="Rectangle 8"/>
            <p:cNvSpPr>
              <a:spLocks noChangeArrowheads="1"/>
            </p:cNvSpPr>
            <p:nvPr/>
          </p:nvSpPr>
          <p:spPr bwMode="auto">
            <a:xfrm>
              <a:off x="912" y="336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7008" name="Rectangle 9"/>
            <p:cNvSpPr>
              <a:spLocks noChangeArrowheads="1"/>
            </p:cNvSpPr>
            <p:nvPr/>
          </p:nvSpPr>
          <p:spPr bwMode="auto">
            <a:xfrm>
              <a:off x="912" y="350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7009" name="Rectangle 10"/>
            <p:cNvSpPr>
              <a:spLocks noChangeArrowheads="1"/>
            </p:cNvSpPr>
            <p:nvPr/>
          </p:nvSpPr>
          <p:spPr bwMode="auto">
            <a:xfrm>
              <a:off x="1320" y="350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50</a:t>
              </a:r>
            </a:p>
          </p:txBody>
        </p:sp>
      </p:grpSp>
      <p:sp>
        <p:nvSpPr>
          <p:cNvPr id="36869" name="AutoShape 11"/>
          <p:cNvSpPr>
            <a:spLocks noChangeArrowheads="1"/>
          </p:cNvSpPr>
          <p:nvPr/>
        </p:nvSpPr>
        <p:spPr bwMode="auto">
          <a:xfrm>
            <a:off x="6802438" y="4989513"/>
            <a:ext cx="506412"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70" name="AutoShape 12"/>
          <p:cNvSpPr>
            <a:spLocks noChangeArrowheads="1"/>
          </p:cNvSpPr>
          <p:nvPr/>
        </p:nvSpPr>
        <p:spPr bwMode="auto">
          <a:xfrm>
            <a:off x="6718300" y="4932363"/>
            <a:ext cx="504825"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71" name="AutoShape 13"/>
          <p:cNvSpPr>
            <a:spLocks noChangeArrowheads="1"/>
          </p:cNvSpPr>
          <p:nvPr/>
        </p:nvSpPr>
        <p:spPr bwMode="auto">
          <a:xfrm>
            <a:off x="6629400" y="4873625"/>
            <a:ext cx="5064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72" name="AutoShape 14"/>
          <p:cNvSpPr>
            <a:spLocks noChangeArrowheads="1"/>
          </p:cNvSpPr>
          <p:nvPr/>
        </p:nvSpPr>
        <p:spPr bwMode="auto">
          <a:xfrm>
            <a:off x="6545263" y="4816475"/>
            <a:ext cx="503237"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cxnSp>
        <p:nvCxnSpPr>
          <p:cNvPr id="36873" name="AutoShape 15"/>
          <p:cNvCxnSpPr>
            <a:cxnSpLocks noChangeShapeType="1"/>
            <a:stCxn id="37008" idx="2"/>
          </p:cNvCxnSpPr>
          <p:nvPr/>
        </p:nvCxnSpPr>
        <p:spPr bwMode="auto">
          <a:xfrm>
            <a:off x="6710363" y="4533900"/>
            <a:ext cx="0" cy="223838"/>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874" name="Rectangle 16"/>
          <p:cNvSpPr>
            <a:spLocks noChangeArrowheads="1"/>
          </p:cNvSpPr>
          <p:nvPr/>
        </p:nvSpPr>
        <p:spPr bwMode="auto">
          <a:xfrm>
            <a:off x="7732713" y="4032250"/>
            <a:ext cx="1169987" cy="16668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6</a:t>
            </a:r>
          </a:p>
        </p:txBody>
      </p:sp>
      <p:sp>
        <p:nvSpPr>
          <p:cNvPr id="36875" name="Rectangle 17"/>
          <p:cNvSpPr>
            <a:spLocks noChangeArrowheads="1"/>
          </p:cNvSpPr>
          <p:nvPr/>
        </p:nvSpPr>
        <p:spPr bwMode="auto">
          <a:xfrm>
            <a:off x="7732713" y="4198938"/>
            <a:ext cx="1169987" cy="1682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6876" name="Rectangle 18"/>
          <p:cNvSpPr>
            <a:spLocks noChangeArrowheads="1"/>
          </p:cNvSpPr>
          <p:nvPr/>
        </p:nvSpPr>
        <p:spPr bwMode="auto">
          <a:xfrm>
            <a:off x="7732713" y="4367213"/>
            <a:ext cx="585787"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6877" name="Rectangle 19"/>
          <p:cNvSpPr>
            <a:spLocks noChangeArrowheads="1"/>
          </p:cNvSpPr>
          <p:nvPr/>
        </p:nvSpPr>
        <p:spPr bwMode="auto">
          <a:xfrm>
            <a:off x="8318500" y="4367213"/>
            <a:ext cx="584200"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200</a:t>
            </a:r>
          </a:p>
        </p:txBody>
      </p:sp>
      <p:sp>
        <p:nvSpPr>
          <p:cNvPr id="36878" name="AutoShape 20"/>
          <p:cNvSpPr>
            <a:spLocks noChangeArrowheads="1"/>
          </p:cNvSpPr>
          <p:nvPr/>
        </p:nvSpPr>
        <p:spPr bwMode="auto">
          <a:xfrm>
            <a:off x="8118475" y="4989513"/>
            <a:ext cx="503238"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79" name="AutoShape 21"/>
          <p:cNvSpPr>
            <a:spLocks noChangeArrowheads="1"/>
          </p:cNvSpPr>
          <p:nvPr/>
        </p:nvSpPr>
        <p:spPr bwMode="auto">
          <a:xfrm>
            <a:off x="8032750" y="4932363"/>
            <a:ext cx="503238"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80" name="AutoShape 22"/>
          <p:cNvSpPr>
            <a:spLocks noChangeArrowheads="1"/>
          </p:cNvSpPr>
          <p:nvPr/>
        </p:nvSpPr>
        <p:spPr bwMode="auto">
          <a:xfrm>
            <a:off x="7943850" y="4873625"/>
            <a:ext cx="5064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881" name="AutoShape 23"/>
          <p:cNvSpPr>
            <a:spLocks noChangeArrowheads="1"/>
          </p:cNvSpPr>
          <p:nvPr/>
        </p:nvSpPr>
        <p:spPr bwMode="auto">
          <a:xfrm>
            <a:off x="7859713" y="4816475"/>
            <a:ext cx="503237"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cxnSp>
        <p:nvCxnSpPr>
          <p:cNvPr id="36882" name="AutoShape 24"/>
          <p:cNvCxnSpPr>
            <a:cxnSpLocks noChangeShapeType="1"/>
            <a:stCxn id="36876" idx="2"/>
          </p:cNvCxnSpPr>
          <p:nvPr/>
        </p:nvCxnSpPr>
        <p:spPr bwMode="auto">
          <a:xfrm flipH="1">
            <a:off x="8024813" y="4533900"/>
            <a:ext cx="1587" cy="223838"/>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883" name="AutoShape 25"/>
          <p:cNvSpPr>
            <a:spLocks noChangeArrowheads="1"/>
          </p:cNvSpPr>
          <p:nvPr/>
        </p:nvSpPr>
        <p:spPr bwMode="auto">
          <a:xfrm>
            <a:off x="6350000" y="4757738"/>
            <a:ext cx="6207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sp>
        <p:nvSpPr>
          <p:cNvPr id="36884" name="AutoShape 26"/>
          <p:cNvSpPr>
            <a:spLocks noChangeArrowheads="1"/>
          </p:cNvSpPr>
          <p:nvPr/>
        </p:nvSpPr>
        <p:spPr bwMode="auto">
          <a:xfrm>
            <a:off x="7662863" y="4757738"/>
            <a:ext cx="620712"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grpSp>
        <p:nvGrpSpPr>
          <p:cNvPr id="36885" name="Group 29"/>
          <p:cNvGrpSpPr>
            <a:grpSpLocks/>
          </p:cNvGrpSpPr>
          <p:nvPr/>
        </p:nvGrpSpPr>
        <p:grpSpPr bwMode="auto">
          <a:xfrm>
            <a:off x="1025525" y="2692400"/>
            <a:ext cx="1169988" cy="838200"/>
            <a:chOff x="1008" y="1968"/>
            <a:chExt cx="816" cy="720"/>
          </a:xfrm>
        </p:grpSpPr>
        <p:sp>
          <p:nvSpPr>
            <p:cNvPr id="36996" name="Rectangle 30"/>
            <p:cNvSpPr>
              <a:spLocks noChangeArrowheads="1"/>
            </p:cNvSpPr>
            <p:nvPr/>
          </p:nvSpPr>
          <p:spPr bwMode="auto">
            <a:xfrm>
              <a:off x="1008" y="1968"/>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1</a:t>
              </a:r>
            </a:p>
          </p:txBody>
        </p:sp>
        <p:sp>
          <p:nvSpPr>
            <p:cNvPr id="36997" name="Rectangle 31"/>
            <p:cNvSpPr>
              <a:spLocks noChangeArrowheads="1"/>
            </p:cNvSpPr>
            <p:nvPr/>
          </p:nvSpPr>
          <p:spPr bwMode="auto">
            <a:xfrm>
              <a:off x="1008" y="2112"/>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grpSp>
          <p:nvGrpSpPr>
            <p:cNvPr id="36998" name="Group 32"/>
            <p:cNvGrpSpPr>
              <a:grpSpLocks/>
            </p:cNvGrpSpPr>
            <p:nvPr/>
          </p:nvGrpSpPr>
          <p:grpSpPr bwMode="auto">
            <a:xfrm>
              <a:off x="1008" y="2256"/>
              <a:ext cx="816" cy="144"/>
              <a:chOff x="1056" y="2448"/>
              <a:chExt cx="816" cy="144"/>
            </a:xfrm>
          </p:grpSpPr>
          <p:sp>
            <p:nvSpPr>
              <p:cNvPr id="37004" name="Rectangle 33"/>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SDS 1</a:t>
                </a:r>
              </a:p>
            </p:txBody>
          </p:sp>
          <p:sp>
            <p:nvSpPr>
              <p:cNvPr id="37005" name="Rectangle 34"/>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45</a:t>
                </a:r>
              </a:p>
            </p:txBody>
          </p:sp>
        </p:grpSp>
        <p:grpSp>
          <p:nvGrpSpPr>
            <p:cNvPr id="36999" name="Group 35"/>
            <p:cNvGrpSpPr>
              <a:grpSpLocks/>
            </p:cNvGrpSpPr>
            <p:nvPr/>
          </p:nvGrpSpPr>
          <p:grpSpPr bwMode="auto">
            <a:xfrm>
              <a:off x="1008" y="2400"/>
              <a:ext cx="816" cy="144"/>
              <a:chOff x="1056" y="2448"/>
              <a:chExt cx="816" cy="144"/>
            </a:xfrm>
          </p:grpSpPr>
          <p:sp>
            <p:nvSpPr>
              <p:cNvPr id="37002" name="Rectangle 36"/>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SDS 2</a:t>
                </a:r>
              </a:p>
            </p:txBody>
          </p:sp>
          <p:sp>
            <p:nvSpPr>
              <p:cNvPr id="37003" name="Rectangle 37"/>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20</a:t>
                </a:r>
              </a:p>
            </p:txBody>
          </p:sp>
        </p:grpSp>
        <p:sp>
          <p:nvSpPr>
            <p:cNvPr id="37000" name="Rectangle 38"/>
            <p:cNvSpPr>
              <a:spLocks noChangeArrowheads="1"/>
            </p:cNvSpPr>
            <p:nvPr/>
          </p:nvSpPr>
          <p:spPr bwMode="auto">
            <a:xfrm>
              <a:off x="1008" y="254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TOTAL</a:t>
              </a:r>
            </a:p>
          </p:txBody>
        </p:sp>
        <p:sp>
          <p:nvSpPr>
            <p:cNvPr id="37001" name="Rectangle 39"/>
            <p:cNvSpPr>
              <a:spLocks noChangeArrowheads="1"/>
            </p:cNvSpPr>
            <p:nvPr/>
          </p:nvSpPr>
          <p:spPr bwMode="auto">
            <a:xfrm>
              <a:off x="1416" y="254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65</a:t>
              </a:r>
            </a:p>
          </p:txBody>
        </p:sp>
      </p:grpSp>
      <p:grpSp>
        <p:nvGrpSpPr>
          <p:cNvPr id="36886" name="Group 40"/>
          <p:cNvGrpSpPr>
            <a:grpSpLocks/>
          </p:cNvGrpSpPr>
          <p:nvPr/>
        </p:nvGrpSpPr>
        <p:grpSpPr bwMode="auto">
          <a:xfrm>
            <a:off x="6646863" y="2692400"/>
            <a:ext cx="1171575" cy="838200"/>
            <a:chOff x="1056" y="2160"/>
            <a:chExt cx="816" cy="720"/>
          </a:xfrm>
        </p:grpSpPr>
        <p:sp>
          <p:nvSpPr>
            <p:cNvPr id="36985" name="Rectangle 41"/>
            <p:cNvSpPr>
              <a:spLocks noChangeArrowheads="1"/>
            </p:cNvSpPr>
            <p:nvPr/>
          </p:nvSpPr>
          <p:spPr bwMode="auto">
            <a:xfrm>
              <a:off x="1056" y="216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4</a:t>
              </a:r>
            </a:p>
          </p:txBody>
        </p:sp>
        <p:sp>
          <p:nvSpPr>
            <p:cNvPr id="36986" name="Rectangle 42"/>
            <p:cNvSpPr>
              <a:spLocks noChangeArrowheads="1"/>
            </p:cNvSpPr>
            <p:nvPr/>
          </p:nvSpPr>
          <p:spPr bwMode="auto">
            <a:xfrm>
              <a:off x="1056" y="2304"/>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grpSp>
          <p:nvGrpSpPr>
            <p:cNvPr id="36987" name="Group 43"/>
            <p:cNvGrpSpPr>
              <a:grpSpLocks/>
            </p:cNvGrpSpPr>
            <p:nvPr/>
          </p:nvGrpSpPr>
          <p:grpSpPr bwMode="auto">
            <a:xfrm>
              <a:off x="1056" y="2448"/>
              <a:ext cx="816" cy="144"/>
              <a:chOff x="1056" y="2448"/>
              <a:chExt cx="816" cy="144"/>
            </a:xfrm>
          </p:grpSpPr>
          <p:sp>
            <p:nvSpPr>
              <p:cNvPr id="36994" name="Rectangle 44"/>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SDP 5</a:t>
                </a:r>
              </a:p>
            </p:txBody>
          </p:sp>
          <p:sp>
            <p:nvSpPr>
              <p:cNvPr id="36995" name="Rectangle 45"/>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50</a:t>
                </a:r>
              </a:p>
            </p:txBody>
          </p:sp>
        </p:grpSp>
        <p:grpSp>
          <p:nvGrpSpPr>
            <p:cNvPr id="36988" name="Group 46"/>
            <p:cNvGrpSpPr>
              <a:grpSpLocks/>
            </p:cNvGrpSpPr>
            <p:nvPr/>
          </p:nvGrpSpPr>
          <p:grpSpPr bwMode="auto">
            <a:xfrm>
              <a:off x="1056" y="2592"/>
              <a:ext cx="816" cy="144"/>
              <a:chOff x="1056" y="2448"/>
              <a:chExt cx="816" cy="144"/>
            </a:xfrm>
          </p:grpSpPr>
          <p:sp>
            <p:nvSpPr>
              <p:cNvPr id="36992" name="Rectangle 47"/>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SDP 6</a:t>
                </a:r>
              </a:p>
            </p:txBody>
          </p:sp>
          <p:sp>
            <p:nvSpPr>
              <p:cNvPr id="36993" name="Rectangle 48"/>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200</a:t>
                </a:r>
              </a:p>
            </p:txBody>
          </p:sp>
        </p:grpSp>
        <p:grpSp>
          <p:nvGrpSpPr>
            <p:cNvPr id="36989" name="Group 49"/>
            <p:cNvGrpSpPr>
              <a:grpSpLocks/>
            </p:cNvGrpSpPr>
            <p:nvPr/>
          </p:nvGrpSpPr>
          <p:grpSpPr bwMode="auto">
            <a:xfrm>
              <a:off x="1056" y="2736"/>
              <a:ext cx="816" cy="144"/>
              <a:chOff x="1056" y="2448"/>
              <a:chExt cx="816" cy="144"/>
            </a:xfrm>
          </p:grpSpPr>
          <p:sp>
            <p:nvSpPr>
              <p:cNvPr id="36990" name="Rectangle 50"/>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TOTAL</a:t>
                </a:r>
              </a:p>
            </p:txBody>
          </p:sp>
          <p:sp>
            <p:nvSpPr>
              <p:cNvPr id="36991" name="Rectangle 51"/>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250</a:t>
                </a:r>
              </a:p>
            </p:txBody>
          </p:sp>
        </p:grpSp>
      </p:grpSp>
      <p:grpSp>
        <p:nvGrpSpPr>
          <p:cNvPr id="36887" name="Group 52"/>
          <p:cNvGrpSpPr>
            <a:grpSpLocks/>
          </p:cNvGrpSpPr>
          <p:nvPr/>
        </p:nvGrpSpPr>
        <p:grpSpPr bwMode="auto">
          <a:xfrm>
            <a:off x="4672013" y="2692400"/>
            <a:ext cx="1171575" cy="669925"/>
            <a:chOff x="2976" y="1920"/>
            <a:chExt cx="816" cy="576"/>
          </a:xfrm>
        </p:grpSpPr>
        <p:sp>
          <p:nvSpPr>
            <p:cNvPr id="36977" name="Rectangle 53"/>
            <p:cNvSpPr>
              <a:spLocks noChangeArrowheads="1"/>
            </p:cNvSpPr>
            <p:nvPr/>
          </p:nvSpPr>
          <p:spPr bwMode="auto">
            <a:xfrm>
              <a:off x="2976" y="192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3</a:t>
              </a:r>
            </a:p>
          </p:txBody>
        </p:sp>
        <p:sp>
          <p:nvSpPr>
            <p:cNvPr id="36978" name="Rectangle 54"/>
            <p:cNvSpPr>
              <a:spLocks noChangeArrowheads="1"/>
            </p:cNvSpPr>
            <p:nvPr/>
          </p:nvSpPr>
          <p:spPr bwMode="auto">
            <a:xfrm>
              <a:off x="2976" y="2064"/>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grpSp>
          <p:nvGrpSpPr>
            <p:cNvPr id="36979" name="Group 55"/>
            <p:cNvGrpSpPr>
              <a:grpSpLocks/>
            </p:cNvGrpSpPr>
            <p:nvPr/>
          </p:nvGrpSpPr>
          <p:grpSpPr bwMode="auto">
            <a:xfrm>
              <a:off x="2976" y="2208"/>
              <a:ext cx="816" cy="144"/>
              <a:chOff x="1056" y="2448"/>
              <a:chExt cx="816" cy="144"/>
            </a:xfrm>
          </p:grpSpPr>
          <p:sp>
            <p:nvSpPr>
              <p:cNvPr id="36983" name="Rectangle 56"/>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SDS 4</a:t>
                </a:r>
              </a:p>
            </p:txBody>
          </p:sp>
          <p:sp>
            <p:nvSpPr>
              <p:cNvPr id="36984" name="Rectangle 57"/>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75</a:t>
                </a:r>
              </a:p>
            </p:txBody>
          </p:sp>
        </p:grpSp>
        <p:grpSp>
          <p:nvGrpSpPr>
            <p:cNvPr id="36980" name="Group 58"/>
            <p:cNvGrpSpPr>
              <a:grpSpLocks/>
            </p:cNvGrpSpPr>
            <p:nvPr/>
          </p:nvGrpSpPr>
          <p:grpSpPr bwMode="auto">
            <a:xfrm>
              <a:off x="2976" y="2352"/>
              <a:ext cx="816" cy="144"/>
              <a:chOff x="1056" y="2448"/>
              <a:chExt cx="816" cy="144"/>
            </a:xfrm>
          </p:grpSpPr>
          <p:sp>
            <p:nvSpPr>
              <p:cNvPr id="36981" name="Rectangle 59"/>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TOTAL</a:t>
                </a:r>
              </a:p>
            </p:txBody>
          </p:sp>
          <p:sp>
            <p:nvSpPr>
              <p:cNvPr id="36982" name="Rectangle 60"/>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75</a:t>
                </a:r>
              </a:p>
            </p:txBody>
          </p:sp>
        </p:grpSp>
      </p:grpSp>
      <p:sp>
        <p:nvSpPr>
          <p:cNvPr id="36888" name="Rectangle 61"/>
          <p:cNvSpPr>
            <a:spLocks noChangeArrowheads="1"/>
          </p:cNvSpPr>
          <p:nvPr/>
        </p:nvSpPr>
        <p:spPr bwMode="auto">
          <a:xfrm>
            <a:off x="3937000" y="1130300"/>
            <a:ext cx="1173163" cy="166688"/>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M&amp;E Unit/National</a:t>
            </a:r>
          </a:p>
        </p:txBody>
      </p:sp>
      <p:sp>
        <p:nvSpPr>
          <p:cNvPr id="36889" name="Rectangle 62"/>
          <p:cNvSpPr>
            <a:spLocks noChangeArrowheads="1"/>
          </p:cNvSpPr>
          <p:nvPr/>
        </p:nvSpPr>
        <p:spPr bwMode="auto">
          <a:xfrm>
            <a:off x="3937000" y="1296988"/>
            <a:ext cx="1173163" cy="1682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grpSp>
        <p:nvGrpSpPr>
          <p:cNvPr id="36890" name="Group 63"/>
          <p:cNvGrpSpPr>
            <a:grpSpLocks/>
          </p:cNvGrpSpPr>
          <p:nvPr/>
        </p:nvGrpSpPr>
        <p:grpSpPr bwMode="auto">
          <a:xfrm>
            <a:off x="3937000" y="1465263"/>
            <a:ext cx="1173163" cy="166687"/>
            <a:chOff x="1056" y="2448"/>
            <a:chExt cx="816" cy="144"/>
          </a:xfrm>
        </p:grpSpPr>
        <p:sp>
          <p:nvSpPr>
            <p:cNvPr id="36975" name="Rectangle 64"/>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1</a:t>
              </a:r>
            </a:p>
          </p:txBody>
        </p:sp>
        <p:sp>
          <p:nvSpPr>
            <p:cNvPr id="36976" name="Rectangle 65"/>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65</a:t>
              </a:r>
            </a:p>
          </p:txBody>
        </p:sp>
      </p:grpSp>
      <p:grpSp>
        <p:nvGrpSpPr>
          <p:cNvPr id="36891" name="Group 66"/>
          <p:cNvGrpSpPr>
            <a:grpSpLocks/>
          </p:cNvGrpSpPr>
          <p:nvPr/>
        </p:nvGrpSpPr>
        <p:grpSpPr bwMode="auto">
          <a:xfrm>
            <a:off x="3937000" y="1801813"/>
            <a:ext cx="1173163" cy="165100"/>
            <a:chOff x="1056" y="2448"/>
            <a:chExt cx="816" cy="144"/>
          </a:xfrm>
        </p:grpSpPr>
        <p:sp>
          <p:nvSpPr>
            <p:cNvPr id="36973" name="Rectangle 67"/>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3</a:t>
              </a:r>
            </a:p>
          </p:txBody>
        </p:sp>
        <p:sp>
          <p:nvSpPr>
            <p:cNvPr id="36974" name="Rectangle 68"/>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75</a:t>
              </a:r>
            </a:p>
          </p:txBody>
        </p:sp>
      </p:grpSp>
      <p:sp>
        <p:nvSpPr>
          <p:cNvPr id="36892" name="Rectangle 69"/>
          <p:cNvSpPr>
            <a:spLocks noChangeArrowheads="1"/>
          </p:cNvSpPr>
          <p:nvPr/>
        </p:nvSpPr>
        <p:spPr bwMode="auto">
          <a:xfrm>
            <a:off x="3937000" y="2135188"/>
            <a:ext cx="584200"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TOTAL</a:t>
            </a:r>
          </a:p>
        </p:txBody>
      </p:sp>
      <p:sp>
        <p:nvSpPr>
          <p:cNvPr id="36893" name="Rectangle 70"/>
          <p:cNvSpPr>
            <a:spLocks noChangeArrowheads="1"/>
          </p:cNvSpPr>
          <p:nvPr/>
        </p:nvSpPr>
        <p:spPr bwMode="auto">
          <a:xfrm>
            <a:off x="4521200" y="2135188"/>
            <a:ext cx="588963"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fr-FR" sz="700" b="1">
                <a:solidFill>
                  <a:srgbClr val="000000"/>
                </a:solidFill>
                <a:cs typeface="Arial" charset="0"/>
              </a:rPr>
              <a:t>435</a:t>
            </a:r>
            <a:endParaRPr lang="en-US" sz="700" b="1">
              <a:solidFill>
                <a:srgbClr val="000000"/>
              </a:solidFill>
              <a:cs typeface="Arial" charset="0"/>
            </a:endParaRPr>
          </a:p>
        </p:txBody>
      </p:sp>
      <p:grpSp>
        <p:nvGrpSpPr>
          <p:cNvPr id="36894" name="Group 71"/>
          <p:cNvGrpSpPr>
            <a:grpSpLocks/>
          </p:cNvGrpSpPr>
          <p:nvPr/>
        </p:nvGrpSpPr>
        <p:grpSpPr bwMode="auto">
          <a:xfrm>
            <a:off x="3937000" y="1966913"/>
            <a:ext cx="1173163" cy="168275"/>
            <a:chOff x="1056" y="2448"/>
            <a:chExt cx="816" cy="144"/>
          </a:xfrm>
        </p:grpSpPr>
        <p:sp>
          <p:nvSpPr>
            <p:cNvPr id="36971" name="Rectangle 72"/>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4</a:t>
              </a:r>
            </a:p>
          </p:txBody>
        </p:sp>
        <p:sp>
          <p:nvSpPr>
            <p:cNvPr id="36972" name="Rectangle 73"/>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250</a:t>
              </a:r>
            </a:p>
          </p:txBody>
        </p:sp>
      </p:grpSp>
      <p:cxnSp>
        <p:nvCxnSpPr>
          <p:cNvPr id="36895" name="AutoShape 74"/>
          <p:cNvCxnSpPr>
            <a:cxnSpLocks noChangeShapeType="1"/>
            <a:stCxn id="36907" idx="0"/>
            <a:endCxn id="37000" idx="2"/>
          </p:cNvCxnSpPr>
          <p:nvPr/>
        </p:nvCxnSpPr>
        <p:spPr bwMode="auto">
          <a:xfrm rot="-5400000">
            <a:off x="960438" y="3673475"/>
            <a:ext cx="501650" cy="215900"/>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96" name="AutoShape 75"/>
          <p:cNvCxnSpPr>
            <a:cxnSpLocks noChangeShapeType="1"/>
          </p:cNvCxnSpPr>
          <p:nvPr/>
        </p:nvCxnSpPr>
        <p:spPr bwMode="auto">
          <a:xfrm rot="5400000" flipH="1">
            <a:off x="1613694" y="3232944"/>
            <a:ext cx="501650" cy="1096962"/>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97" name="AutoShape 76"/>
          <p:cNvCxnSpPr>
            <a:cxnSpLocks noChangeShapeType="1"/>
          </p:cNvCxnSpPr>
          <p:nvPr/>
        </p:nvCxnSpPr>
        <p:spPr bwMode="auto">
          <a:xfrm rot="-5400000">
            <a:off x="2723356" y="1186657"/>
            <a:ext cx="390525" cy="2620962"/>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98" name="AutoShape 77"/>
          <p:cNvCxnSpPr>
            <a:cxnSpLocks noChangeShapeType="1"/>
            <a:stCxn id="36977" idx="0"/>
            <a:endCxn id="36892" idx="2"/>
          </p:cNvCxnSpPr>
          <p:nvPr/>
        </p:nvCxnSpPr>
        <p:spPr bwMode="auto">
          <a:xfrm rot="5400000" flipH="1">
            <a:off x="4548981" y="1981994"/>
            <a:ext cx="390525" cy="1030288"/>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99" name="AutoShape 78"/>
          <p:cNvCxnSpPr>
            <a:cxnSpLocks noChangeShapeType="1"/>
            <a:stCxn id="36985" idx="0"/>
            <a:endCxn id="36892" idx="2"/>
          </p:cNvCxnSpPr>
          <p:nvPr/>
        </p:nvCxnSpPr>
        <p:spPr bwMode="auto">
          <a:xfrm rot="5400000" flipH="1">
            <a:off x="5535612" y="995363"/>
            <a:ext cx="390525" cy="3003550"/>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00" name="Oval 83"/>
          <p:cNvSpPr>
            <a:spLocks noChangeArrowheads="1"/>
          </p:cNvSpPr>
          <p:nvPr/>
        </p:nvSpPr>
        <p:spPr bwMode="auto">
          <a:xfrm>
            <a:off x="1695450" y="3257550"/>
            <a:ext cx="344488" cy="279400"/>
          </a:xfrm>
          <a:prstGeom prst="ellipse">
            <a:avLst/>
          </a:prstGeom>
          <a:noFill/>
          <a:ln w="12700" algn="ctr">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cxnSp>
        <p:nvCxnSpPr>
          <p:cNvPr id="36901" name="AutoShape 84"/>
          <p:cNvCxnSpPr>
            <a:cxnSpLocks noChangeShapeType="1"/>
            <a:stCxn id="36923" idx="0"/>
            <a:endCxn id="36900" idx="3"/>
          </p:cNvCxnSpPr>
          <p:nvPr/>
        </p:nvCxnSpPr>
        <p:spPr bwMode="auto">
          <a:xfrm flipV="1">
            <a:off x="1366838" y="3495675"/>
            <a:ext cx="379412" cy="760413"/>
          </a:xfrm>
          <a:prstGeom prst="straightConnector1">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902" name="AutoShape 85"/>
          <p:cNvCxnSpPr>
            <a:cxnSpLocks noChangeShapeType="1"/>
            <a:stCxn id="36925" idx="0"/>
            <a:endCxn id="36900" idx="5"/>
          </p:cNvCxnSpPr>
          <p:nvPr/>
        </p:nvCxnSpPr>
        <p:spPr bwMode="auto">
          <a:xfrm flipH="1" flipV="1">
            <a:off x="1989138" y="3495675"/>
            <a:ext cx="687387" cy="760413"/>
          </a:xfrm>
          <a:prstGeom prst="straightConnector1">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903" name="AutoShape 86"/>
          <p:cNvCxnSpPr>
            <a:cxnSpLocks noChangeShapeType="1"/>
            <a:endCxn id="36929" idx="3"/>
          </p:cNvCxnSpPr>
          <p:nvPr/>
        </p:nvCxnSpPr>
        <p:spPr bwMode="auto">
          <a:xfrm flipV="1">
            <a:off x="1974850" y="1590675"/>
            <a:ext cx="2695575" cy="1676400"/>
          </a:xfrm>
          <a:prstGeom prst="straightConnector1">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04" name="Line 87"/>
          <p:cNvSpPr>
            <a:spLocks noChangeShapeType="1"/>
          </p:cNvSpPr>
          <p:nvPr/>
        </p:nvSpPr>
        <p:spPr bwMode="auto">
          <a:xfrm flipH="1" flipV="1">
            <a:off x="3578225" y="3362325"/>
            <a:ext cx="0" cy="669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05" name="Group 88"/>
          <p:cNvGrpSpPr>
            <a:grpSpLocks/>
          </p:cNvGrpSpPr>
          <p:nvPr/>
        </p:nvGrpSpPr>
        <p:grpSpPr bwMode="auto">
          <a:xfrm>
            <a:off x="3200400" y="4038600"/>
            <a:ext cx="1244600" cy="1255713"/>
            <a:chOff x="1968" y="3072"/>
            <a:chExt cx="819" cy="1080"/>
          </a:xfrm>
        </p:grpSpPr>
        <p:grpSp>
          <p:nvGrpSpPr>
            <p:cNvPr id="36960" name="Group 89"/>
            <p:cNvGrpSpPr>
              <a:grpSpLocks/>
            </p:cNvGrpSpPr>
            <p:nvPr/>
          </p:nvGrpSpPr>
          <p:grpSpPr bwMode="auto">
            <a:xfrm>
              <a:off x="2016" y="3072"/>
              <a:ext cx="771" cy="432"/>
              <a:chOff x="912" y="3216"/>
              <a:chExt cx="816" cy="432"/>
            </a:xfrm>
          </p:grpSpPr>
          <p:sp>
            <p:nvSpPr>
              <p:cNvPr id="36967" name="Rectangle 90"/>
              <p:cNvSpPr>
                <a:spLocks noChangeArrowheads="1"/>
              </p:cNvSpPr>
              <p:nvPr/>
            </p:nvSpPr>
            <p:spPr bwMode="auto">
              <a:xfrm>
                <a:off x="912" y="3216"/>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3</a:t>
                </a:r>
              </a:p>
            </p:txBody>
          </p:sp>
          <p:sp>
            <p:nvSpPr>
              <p:cNvPr id="36968" name="Rectangle 91"/>
              <p:cNvSpPr>
                <a:spLocks noChangeArrowheads="1"/>
              </p:cNvSpPr>
              <p:nvPr/>
            </p:nvSpPr>
            <p:spPr bwMode="auto">
              <a:xfrm>
                <a:off x="912" y="336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6969" name="Rectangle 92"/>
              <p:cNvSpPr>
                <a:spLocks noChangeArrowheads="1"/>
              </p:cNvSpPr>
              <p:nvPr/>
            </p:nvSpPr>
            <p:spPr bwMode="auto">
              <a:xfrm>
                <a:off x="912" y="350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6970" name="Rectangle 93"/>
              <p:cNvSpPr>
                <a:spLocks noChangeArrowheads="1"/>
              </p:cNvSpPr>
              <p:nvPr/>
            </p:nvSpPr>
            <p:spPr bwMode="auto">
              <a:xfrm>
                <a:off x="1320" y="350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45</a:t>
                </a:r>
              </a:p>
            </p:txBody>
          </p:sp>
        </p:grpSp>
        <p:sp>
          <p:nvSpPr>
            <p:cNvPr id="36961" name="AutoShape 94"/>
            <p:cNvSpPr>
              <a:spLocks noChangeArrowheads="1"/>
            </p:cNvSpPr>
            <p:nvPr/>
          </p:nvSpPr>
          <p:spPr bwMode="auto">
            <a:xfrm>
              <a:off x="2270" y="3895"/>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62" name="AutoShape 95"/>
            <p:cNvSpPr>
              <a:spLocks noChangeArrowheads="1"/>
            </p:cNvSpPr>
            <p:nvPr/>
          </p:nvSpPr>
          <p:spPr bwMode="auto">
            <a:xfrm>
              <a:off x="2213" y="3846"/>
              <a:ext cx="333"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63" name="AutoShape 96"/>
            <p:cNvSpPr>
              <a:spLocks noChangeArrowheads="1"/>
            </p:cNvSpPr>
            <p:nvPr/>
          </p:nvSpPr>
          <p:spPr bwMode="auto">
            <a:xfrm>
              <a:off x="2156" y="3796"/>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64" name="AutoShape 97"/>
            <p:cNvSpPr>
              <a:spLocks noChangeArrowheads="1"/>
            </p:cNvSpPr>
            <p:nvPr/>
          </p:nvSpPr>
          <p:spPr bwMode="auto">
            <a:xfrm>
              <a:off x="2100" y="3746"/>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cxnSp>
          <p:nvCxnSpPr>
            <p:cNvPr id="36965" name="AutoShape 98"/>
            <p:cNvCxnSpPr>
              <a:cxnSpLocks noChangeShapeType="1"/>
              <a:stCxn id="36969" idx="2"/>
            </p:cNvCxnSpPr>
            <p:nvPr/>
          </p:nvCxnSpPr>
          <p:spPr bwMode="auto">
            <a:xfrm>
              <a:off x="2209" y="3504"/>
              <a:ext cx="0" cy="192"/>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66" name="AutoShape 99"/>
            <p:cNvSpPr>
              <a:spLocks noChangeArrowheads="1"/>
            </p:cNvSpPr>
            <p:nvPr/>
          </p:nvSpPr>
          <p:spPr bwMode="auto">
            <a:xfrm>
              <a:off x="1968" y="3696"/>
              <a:ext cx="409"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grpSp>
      <p:grpSp>
        <p:nvGrpSpPr>
          <p:cNvPr id="36906" name="Group 100"/>
          <p:cNvGrpSpPr>
            <a:grpSpLocks/>
          </p:cNvGrpSpPr>
          <p:nvPr/>
        </p:nvGrpSpPr>
        <p:grpSpPr bwMode="auto">
          <a:xfrm>
            <a:off x="4745038" y="4032250"/>
            <a:ext cx="1239837" cy="1255713"/>
            <a:chOff x="3072" y="3072"/>
            <a:chExt cx="816" cy="1080"/>
          </a:xfrm>
        </p:grpSpPr>
        <p:sp>
          <p:nvSpPr>
            <p:cNvPr id="36950" name="Rectangle 101"/>
            <p:cNvSpPr>
              <a:spLocks noChangeArrowheads="1"/>
            </p:cNvSpPr>
            <p:nvPr/>
          </p:nvSpPr>
          <p:spPr bwMode="auto">
            <a:xfrm>
              <a:off x="3117" y="3072"/>
              <a:ext cx="771"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4</a:t>
              </a:r>
            </a:p>
          </p:txBody>
        </p:sp>
        <p:sp>
          <p:nvSpPr>
            <p:cNvPr id="36951" name="Rectangle 102"/>
            <p:cNvSpPr>
              <a:spLocks noChangeArrowheads="1"/>
            </p:cNvSpPr>
            <p:nvPr/>
          </p:nvSpPr>
          <p:spPr bwMode="auto">
            <a:xfrm>
              <a:off x="3117" y="3216"/>
              <a:ext cx="771"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6952" name="Rectangle 103"/>
            <p:cNvSpPr>
              <a:spLocks noChangeArrowheads="1"/>
            </p:cNvSpPr>
            <p:nvPr/>
          </p:nvSpPr>
          <p:spPr bwMode="auto">
            <a:xfrm>
              <a:off x="3117" y="3360"/>
              <a:ext cx="38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6953" name="Rectangle 104"/>
            <p:cNvSpPr>
              <a:spLocks noChangeArrowheads="1"/>
            </p:cNvSpPr>
            <p:nvPr/>
          </p:nvSpPr>
          <p:spPr bwMode="auto">
            <a:xfrm>
              <a:off x="3503" y="3360"/>
              <a:ext cx="385"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75</a:t>
              </a:r>
            </a:p>
          </p:txBody>
        </p:sp>
        <p:sp>
          <p:nvSpPr>
            <p:cNvPr id="36954" name="AutoShape 105"/>
            <p:cNvSpPr>
              <a:spLocks noChangeArrowheads="1"/>
            </p:cNvSpPr>
            <p:nvPr/>
          </p:nvSpPr>
          <p:spPr bwMode="auto">
            <a:xfrm>
              <a:off x="3371" y="3895"/>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55" name="AutoShape 106"/>
            <p:cNvSpPr>
              <a:spLocks noChangeArrowheads="1"/>
            </p:cNvSpPr>
            <p:nvPr/>
          </p:nvSpPr>
          <p:spPr bwMode="auto">
            <a:xfrm>
              <a:off x="3314" y="3846"/>
              <a:ext cx="333"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56" name="AutoShape 107"/>
            <p:cNvSpPr>
              <a:spLocks noChangeArrowheads="1"/>
            </p:cNvSpPr>
            <p:nvPr/>
          </p:nvSpPr>
          <p:spPr bwMode="auto">
            <a:xfrm>
              <a:off x="3257" y="3796"/>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57" name="AutoShape 108"/>
            <p:cNvSpPr>
              <a:spLocks noChangeArrowheads="1"/>
            </p:cNvSpPr>
            <p:nvPr/>
          </p:nvSpPr>
          <p:spPr bwMode="auto">
            <a:xfrm>
              <a:off x="3201" y="3746"/>
              <a:ext cx="332"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cxnSp>
          <p:nvCxnSpPr>
            <p:cNvPr id="36958" name="AutoShape 109"/>
            <p:cNvCxnSpPr>
              <a:cxnSpLocks noChangeShapeType="1"/>
              <a:stCxn id="36952" idx="2"/>
            </p:cNvCxnSpPr>
            <p:nvPr/>
          </p:nvCxnSpPr>
          <p:spPr bwMode="auto">
            <a:xfrm>
              <a:off x="3310" y="3504"/>
              <a:ext cx="0" cy="192"/>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59" name="AutoShape 110"/>
            <p:cNvSpPr>
              <a:spLocks noChangeArrowheads="1"/>
            </p:cNvSpPr>
            <p:nvPr/>
          </p:nvSpPr>
          <p:spPr bwMode="auto">
            <a:xfrm>
              <a:off x="3072" y="3696"/>
              <a:ext cx="409" cy="257"/>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grpSp>
      <p:sp>
        <p:nvSpPr>
          <p:cNvPr id="36907" name="Rectangle 112"/>
          <p:cNvSpPr>
            <a:spLocks noChangeArrowheads="1"/>
          </p:cNvSpPr>
          <p:nvPr/>
        </p:nvSpPr>
        <p:spPr bwMode="auto">
          <a:xfrm>
            <a:off x="517525" y="4032250"/>
            <a:ext cx="1171575" cy="16668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1</a:t>
            </a:r>
          </a:p>
        </p:txBody>
      </p:sp>
      <p:sp>
        <p:nvSpPr>
          <p:cNvPr id="36908" name="Rectangle 113"/>
          <p:cNvSpPr>
            <a:spLocks noChangeArrowheads="1"/>
          </p:cNvSpPr>
          <p:nvPr/>
        </p:nvSpPr>
        <p:spPr bwMode="auto">
          <a:xfrm>
            <a:off x="517525" y="4198938"/>
            <a:ext cx="1171575" cy="1682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6909" name="Rectangle 114"/>
          <p:cNvSpPr>
            <a:spLocks noChangeArrowheads="1"/>
          </p:cNvSpPr>
          <p:nvPr/>
        </p:nvSpPr>
        <p:spPr bwMode="auto">
          <a:xfrm>
            <a:off x="517525" y="4367213"/>
            <a:ext cx="585788"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6910" name="Rectangle 115"/>
          <p:cNvSpPr>
            <a:spLocks noChangeArrowheads="1"/>
          </p:cNvSpPr>
          <p:nvPr/>
        </p:nvSpPr>
        <p:spPr bwMode="auto">
          <a:xfrm>
            <a:off x="1103313" y="4367213"/>
            <a:ext cx="585787" cy="166687"/>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45</a:t>
            </a:r>
          </a:p>
        </p:txBody>
      </p:sp>
      <p:sp>
        <p:nvSpPr>
          <p:cNvPr id="36911" name="AutoShape 116"/>
          <p:cNvSpPr>
            <a:spLocks noChangeArrowheads="1"/>
          </p:cNvSpPr>
          <p:nvPr/>
        </p:nvSpPr>
        <p:spPr bwMode="auto">
          <a:xfrm>
            <a:off x="885825" y="4989513"/>
            <a:ext cx="503238" cy="298450"/>
          </a:xfrm>
          <a:prstGeom prst="foldedCorner">
            <a:avLst>
              <a:gd name="adj" fmla="val 12500"/>
            </a:avLst>
          </a:prstGeom>
          <a:solidFill>
            <a:schemeClr val="tx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12" name="AutoShape 117"/>
          <p:cNvSpPr>
            <a:spLocks noChangeArrowheads="1"/>
          </p:cNvSpPr>
          <p:nvPr/>
        </p:nvSpPr>
        <p:spPr bwMode="auto">
          <a:xfrm>
            <a:off x="812800" y="4932363"/>
            <a:ext cx="503238"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13" name="AutoShape 118"/>
          <p:cNvSpPr>
            <a:spLocks noChangeArrowheads="1"/>
          </p:cNvSpPr>
          <p:nvPr/>
        </p:nvSpPr>
        <p:spPr bwMode="auto">
          <a:xfrm>
            <a:off x="711200" y="4873625"/>
            <a:ext cx="5064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14" name="AutoShape 119"/>
          <p:cNvSpPr>
            <a:spLocks noChangeArrowheads="1"/>
          </p:cNvSpPr>
          <p:nvPr/>
        </p:nvSpPr>
        <p:spPr bwMode="auto">
          <a:xfrm>
            <a:off x="639763" y="4816475"/>
            <a:ext cx="503237"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15" name="AutoShape 120"/>
          <p:cNvSpPr>
            <a:spLocks noChangeArrowheads="1"/>
          </p:cNvSpPr>
          <p:nvPr/>
        </p:nvSpPr>
        <p:spPr bwMode="auto">
          <a:xfrm>
            <a:off x="444500" y="4757738"/>
            <a:ext cx="6207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cxnSp>
        <p:nvCxnSpPr>
          <p:cNvPr id="36916" name="AutoShape 121"/>
          <p:cNvCxnSpPr>
            <a:cxnSpLocks noChangeShapeType="1"/>
            <a:stCxn id="36915" idx="0"/>
            <a:endCxn id="36909" idx="2"/>
          </p:cNvCxnSpPr>
          <p:nvPr/>
        </p:nvCxnSpPr>
        <p:spPr bwMode="auto">
          <a:xfrm flipV="1">
            <a:off x="755650" y="4533900"/>
            <a:ext cx="55563" cy="2238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917" name="Group 122"/>
          <p:cNvGrpSpPr>
            <a:grpSpLocks/>
          </p:cNvGrpSpPr>
          <p:nvPr/>
        </p:nvGrpSpPr>
        <p:grpSpPr bwMode="auto">
          <a:xfrm>
            <a:off x="1827213" y="4032250"/>
            <a:ext cx="1173162" cy="501650"/>
            <a:chOff x="912" y="3216"/>
            <a:chExt cx="816" cy="432"/>
          </a:xfrm>
        </p:grpSpPr>
        <p:sp>
          <p:nvSpPr>
            <p:cNvPr id="36946" name="Rectangle 123"/>
            <p:cNvSpPr>
              <a:spLocks noChangeArrowheads="1"/>
            </p:cNvSpPr>
            <p:nvPr/>
          </p:nvSpPr>
          <p:spPr bwMode="auto">
            <a:xfrm>
              <a:off x="912" y="3216"/>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Service Delivery Site 2</a:t>
              </a:r>
            </a:p>
          </p:txBody>
        </p:sp>
        <p:sp>
          <p:nvSpPr>
            <p:cNvPr id="36947" name="Rectangle 124"/>
            <p:cNvSpPr>
              <a:spLocks noChangeArrowheads="1"/>
            </p:cNvSpPr>
            <p:nvPr/>
          </p:nvSpPr>
          <p:spPr bwMode="auto">
            <a:xfrm>
              <a:off x="912" y="336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sp>
          <p:nvSpPr>
            <p:cNvPr id="36948" name="Rectangle 125"/>
            <p:cNvSpPr>
              <a:spLocks noChangeArrowheads="1"/>
            </p:cNvSpPr>
            <p:nvPr/>
          </p:nvSpPr>
          <p:spPr bwMode="auto">
            <a:xfrm>
              <a:off x="912" y="3504"/>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solidFill>
                    <a:srgbClr val="000000"/>
                  </a:solidFill>
                  <a:cs typeface="Arial" charset="0"/>
                </a:rPr>
                <a:t>ARV Nb.</a:t>
              </a:r>
            </a:p>
          </p:txBody>
        </p:sp>
        <p:sp>
          <p:nvSpPr>
            <p:cNvPr id="36949" name="Rectangle 126"/>
            <p:cNvSpPr>
              <a:spLocks noChangeArrowheads="1"/>
            </p:cNvSpPr>
            <p:nvPr/>
          </p:nvSpPr>
          <p:spPr bwMode="auto">
            <a:xfrm>
              <a:off x="1320" y="3504"/>
              <a:ext cx="408" cy="144"/>
            </a:xfrm>
            <a:prstGeom prst="rect">
              <a:avLst/>
            </a:prstGeom>
            <a:solidFill>
              <a:schemeClr val="accent1"/>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20</a:t>
              </a:r>
            </a:p>
          </p:txBody>
        </p:sp>
      </p:grpSp>
      <p:sp>
        <p:nvSpPr>
          <p:cNvPr id="36918" name="AutoShape 127"/>
          <p:cNvSpPr>
            <a:spLocks noChangeArrowheads="1"/>
          </p:cNvSpPr>
          <p:nvPr/>
        </p:nvSpPr>
        <p:spPr bwMode="auto">
          <a:xfrm>
            <a:off x="2246313" y="4989513"/>
            <a:ext cx="506412" cy="298450"/>
          </a:xfrm>
          <a:prstGeom prst="foldedCorner">
            <a:avLst>
              <a:gd name="adj" fmla="val 12500"/>
            </a:avLst>
          </a:prstGeom>
          <a:solidFill>
            <a:schemeClr val="tx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19" name="AutoShape 128"/>
          <p:cNvSpPr>
            <a:spLocks noChangeArrowheads="1"/>
          </p:cNvSpPr>
          <p:nvPr/>
        </p:nvSpPr>
        <p:spPr bwMode="auto">
          <a:xfrm>
            <a:off x="2162175" y="4932363"/>
            <a:ext cx="504825"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20" name="AutoShape 129"/>
          <p:cNvSpPr>
            <a:spLocks noChangeArrowheads="1"/>
          </p:cNvSpPr>
          <p:nvPr/>
        </p:nvSpPr>
        <p:spPr bwMode="auto">
          <a:xfrm>
            <a:off x="2073275" y="4873625"/>
            <a:ext cx="506413"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sp>
        <p:nvSpPr>
          <p:cNvPr id="36921" name="AutoShape 130"/>
          <p:cNvSpPr>
            <a:spLocks noChangeArrowheads="1"/>
          </p:cNvSpPr>
          <p:nvPr/>
        </p:nvSpPr>
        <p:spPr bwMode="auto">
          <a:xfrm>
            <a:off x="1989138" y="4816475"/>
            <a:ext cx="503237"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endParaRPr lang="en-US" sz="600">
              <a:cs typeface="Arial" charset="0"/>
            </a:endParaRPr>
          </a:p>
        </p:txBody>
      </p:sp>
      <p:cxnSp>
        <p:nvCxnSpPr>
          <p:cNvPr id="36922" name="AutoShape 131"/>
          <p:cNvCxnSpPr>
            <a:cxnSpLocks noChangeShapeType="1"/>
            <a:stCxn id="36948" idx="2"/>
          </p:cNvCxnSpPr>
          <p:nvPr/>
        </p:nvCxnSpPr>
        <p:spPr bwMode="auto">
          <a:xfrm>
            <a:off x="2120900" y="4533900"/>
            <a:ext cx="33338" cy="223838"/>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23" name="Oval 132"/>
          <p:cNvSpPr>
            <a:spLocks noChangeArrowheads="1"/>
          </p:cNvSpPr>
          <p:nvPr/>
        </p:nvSpPr>
        <p:spPr bwMode="auto">
          <a:xfrm>
            <a:off x="1195388" y="4256088"/>
            <a:ext cx="342900" cy="279400"/>
          </a:xfrm>
          <a:prstGeom prst="ellipse">
            <a:avLst/>
          </a:prstGeom>
          <a:noFill/>
          <a:ln w="12700" algn="ctr">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cxnSp>
        <p:nvCxnSpPr>
          <p:cNvPr id="36924" name="AutoShape 133"/>
          <p:cNvCxnSpPr>
            <a:cxnSpLocks noChangeShapeType="1"/>
            <a:stCxn id="36867" idx="7"/>
            <a:endCxn id="36923" idx="4"/>
          </p:cNvCxnSpPr>
          <p:nvPr/>
        </p:nvCxnSpPr>
        <p:spPr bwMode="auto">
          <a:xfrm flipV="1">
            <a:off x="1366838" y="4535488"/>
            <a:ext cx="0" cy="209550"/>
          </a:xfrm>
          <a:prstGeom prst="straightConnector1">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25" name="Oval 134"/>
          <p:cNvSpPr>
            <a:spLocks noChangeArrowheads="1"/>
          </p:cNvSpPr>
          <p:nvPr/>
        </p:nvSpPr>
        <p:spPr bwMode="auto">
          <a:xfrm>
            <a:off x="2503488" y="4256088"/>
            <a:ext cx="344487" cy="277812"/>
          </a:xfrm>
          <a:prstGeom prst="ellipse">
            <a:avLst/>
          </a:prstGeom>
          <a:noFill/>
          <a:ln w="12700" algn="ctr">
            <a:solidFill>
              <a:schemeClr val="tx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6926" name="AutoShape 135"/>
          <p:cNvSpPr>
            <a:spLocks noChangeArrowheads="1"/>
          </p:cNvSpPr>
          <p:nvPr/>
        </p:nvSpPr>
        <p:spPr bwMode="auto">
          <a:xfrm>
            <a:off x="1754188" y="4757738"/>
            <a:ext cx="622300" cy="298450"/>
          </a:xfrm>
          <a:prstGeom prst="foldedCorner">
            <a:avLst>
              <a:gd name="adj" fmla="val 12500"/>
            </a:avLst>
          </a:prstGeom>
          <a:solidFill>
            <a:schemeClr val="accent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600">
                <a:solidFill>
                  <a:srgbClr val="000000"/>
                </a:solidFill>
                <a:cs typeface="Arial" charset="0"/>
              </a:rPr>
              <a:t>Source Document 1</a:t>
            </a:r>
          </a:p>
        </p:txBody>
      </p:sp>
      <p:cxnSp>
        <p:nvCxnSpPr>
          <p:cNvPr id="36927" name="AutoShape 136"/>
          <p:cNvCxnSpPr>
            <a:cxnSpLocks noChangeShapeType="1"/>
            <a:stCxn id="36928" idx="7"/>
          </p:cNvCxnSpPr>
          <p:nvPr/>
        </p:nvCxnSpPr>
        <p:spPr bwMode="auto">
          <a:xfrm flipV="1">
            <a:off x="2679700" y="4535488"/>
            <a:ext cx="23813" cy="265112"/>
          </a:xfrm>
          <a:prstGeom prst="straightConnector1">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928" name="Oval 137"/>
          <p:cNvSpPr>
            <a:spLocks noChangeArrowheads="1"/>
          </p:cNvSpPr>
          <p:nvPr/>
        </p:nvSpPr>
        <p:spPr bwMode="auto">
          <a:xfrm>
            <a:off x="1681163" y="4702175"/>
            <a:ext cx="1169987" cy="668338"/>
          </a:xfrm>
          <a:prstGeom prst="ellipse">
            <a:avLst/>
          </a:prstGeom>
          <a:noFill/>
          <a:ln w="12700" algn="ctr">
            <a:solidFill>
              <a:schemeClr val="bg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6929" name="Oval 138"/>
          <p:cNvSpPr>
            <a:spLocks noChangeArrowheads="1"/>
          </p:cNvSpPr>
          <p:nvPr/>
        </p:nvSpPr>
        <p:spPr bwMode="auto">
          <a:xfrm>
            <a:off x="4619625" y="1354138"/>
            <a:ext cx="344488" cy="277812"/>
          </a:xfrm>
          <a:prstGeom prst="ellipse">
            <a:avLst/>
          </a:prstGeom>
          <a:noFill/>
          <a:ln w="12700" algn="ctr">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6930" name="Line 139"/>
          <p:cNvSpPr>
            <a:spLocks noChangeShapeType="1"/>
          </p:cNvSpPr>
          <p:nvPr/>
        </p:nvSpPr>
        <p:spPr bwMode="auto">
          <a:xfrm flipH="1" flipV="1">
            <a:off x="5256213" y="3362325"/>
            <a:ext cx="0" cy="669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6931" name="AutoShape 140"/>
          <p:cNvCxnSpPr>
            <a:cxnSpLocks noChangeShapeType="1"/>
          </p:cNvCxnSpPr>
          <p:nvPr/>
        </p:nvCxnSpPr>
        <p:spPr bwMode="auto">
          <a:xfrm rot="5400000" flipH="1">
            <a:off x="7375526" y="3233737"/>
            <a:ext cx="501650" cy="109537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932" name="AutoShape 141"/>
          <p:cNvCxnSpPr>
            <a:cxnSpLocks noChangeShapeType="1"/>
          </p:cNvCxnSpPr>
          <p:nvPr/>
        </p:nvCxnSpPr>
        <p:spPr bwMode="auto">
          <a:xfrm rot="-5400000">
            <a:off x="6720682" y="3674268"/>
            <a:ext cx="501650" cy="214313"/>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933" name="Group 142"/>
          <p:cNvGrpSpPr>
            <a:grpSpLocks/>
          </p:cNvGrpSpPr>
          <p:nvPr/>
        </p:nvGrpSpPr>
        <p:grpSpPr bwMode="auto">
          <a:xfrm>
            <a:off x="2994025" y="2692400"/>
            <a:ext cx="1171575" cy="669925"/>
            <a:chOff x="2976" y="1920"/>
            <a:chExt cx="816" cy="576"/>
          </a:xfrm>
        </p:grpSpPr>
        <p:sp>
          <p:nvSpPr>
            <p:cNvPr id="36938" name="Rectangle 143"/>
            <p:cNvSpPr>
              <a:spLocks noChangeArrowheads="1"/>
            </p:cNvSpPr>
            <p:nvPr/>
          </p:nvSpPr>
          <p:spPr bwMode="auto">
            <a:xfrm>
              <a:off x="2976" y="1920"/>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2</a:t>
              </a:r>
            </a:p>
          </p:txBody>
        </p:sp>
        <p:sp>
          <p:nvSpPr>
            <p:cNvPr id="36939" name="Rectangle 144"/>
            <p:cNvSpPr>
              <a:spLocks noChangeArrowheads="1"/>
            </p:cNvSpPr>
            <p:nvPr/>
          </p:nvSpPr>
          <p:spPr bwMode="auto">
            <a:xfrm>
              <a:off x="2976" y="2064"/>
              <a:ext cx="816"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Monthly Report</a:t>
              </a:r>
            </a:p>
          </p:txBody>
        </p:sp>
        <p:grpSp>
          <p:nvGrpSpPr>
            <p:cNvPr id="36940" name="Group 145"/>
            <p:cNvGrpSpPr>
              <a:grpSpLocks/>
            </p:cNvGrpSpPr>
            <p:nvPr/>
          </p:nvGrpSpPr>
          <p:grpSpPr bwMode="auto">
            <a:xfrm>
              <a:off x="2976" y="2208"/>
              <a:ext cx="816" cy="144"/>
              <a:chOff x="1056" y="2448"/>
              <a:chExt cx="816" cy="144"/>
            </a:xfrm>
          </p:grpSpPr>
          <p:sp>
            <p:nvSpPr>
              <p:cNvPr id="36944" name="Rectangle 146"/>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SDS 3</a:t>
                </a:r>
              </a:p>
            </p:txBody>
          </p:sp>
          <p:sp>
            <p:nvSpPr>
              <p:cNvPr id="36945" name="Rectangle 147"/>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45</a:t>
                </a:r>
              </a:p>
            </p:txBody>
          </p:sp>
        </p:grpSp>
        <p:grpSp>
          <p:nvGrpSpPr>
            <p:cNvPr id="36941" name="Group 148"/>
            <p:cNvGrpSpPr>
              <a:grpSpLocks/>
            </p:cNvGrpSpPr>
            <p:nvPr/>
          </p:nvGrpSpPr>
          <p:grpSpPr bwMode="auto">
            <a:xfrm>
              <a:off x="2976" y="2352"/>
              <a:ext cx="816" cy="144"/>
              <a:chOff x="1056" y="2448"/>
              <a:chExt cx="816" cy="144"/>
            </a:xfrm>
          </p:grpSpPr>
          <p:sp>
            <p:nvSpPr>
              <p:cNvPr id="36942" name="Rectangle 149"/>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TOTAL</a:t>
                </a:r>
              </a:p>
            </p:txBody>
          </p:sp>
          <p:sp>
            <p:nvSpPr>
              <p:cNvPr id="36943" name="Rectangle 150"/>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solidFill>
                      <a:srgbClr val="000000"/>
                    </a:solidFill>
                    <a:cs typeface="Arial" charset="0"/>
                  </a:rPr>
                  <a:t>45</a:t>
                </a:r>
              </a:p>
            </p:txBody>
          </p:sp>
        </p:grpSp>
      </p:grpSp>
      <p:grpSp>
        <p:nvGrpSpPr>
          <p:cNvPr id="36934" name="Group 151"/>
          <p:cNvGrpSpPr>
            <a:grpSpLocks/>
          </p:cNvGrpSpPr>
          <p:nvPr/>
        </p:nvGrpSpPr>
        <p:grpSpPr bwMode="auto">
          <a:xfrm>
            <a:off x="3937000" y="1631950"/>
            <a:ext cx="1173163" cy="168275"/>
            <a:chOff x="1056" y="2448"/>
            <a:chExt cx="816" cy="144"/>
          </a:xfrm>
        </p:grpSpPr>
        <p:sp>
          <p:nvSpPr>
            <p:cNvPr id="36936" name="Rectangle 152"/>
            <p:cNvSpPr>
              <a:spLocks noChangeArrowheads="1"/>
            </p:cNvSpPr>
            <p:nvPr/>
          </p:nvSpPr>
          <p:spPr bwMode="auto">
            <a:xfrm>
              <a:off x="1056"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a:cs typeface="Arial" charset="0"/>
                </a:rPr>
                <a:t>District 2</a:t>
              </a:r>
            </a:p>
          </p:txBody>
        </p:sp>
        <p:sp>
          <p:nvSpPr>
            <p:cNvPr id="36937" name="Rectangle 153"/>
            <p:cNvSpPr>
              <a:spLocks noChangeArrowheads="1"/>
            </p:cNvSpPr>
            <p:nvPr/>
          </p:nvSpPr>
          <p:spPr bwMode="auto">
            <a:xfrm>
              <a:off x="1464" y="2448"/>
              <a:ext cx="408" cy="144"/>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700" b="1">
                  <a:cs typeface="Arial" charset="0"/>
                </a:rPr>
                <a:t>45</a:t>
              </a:r>
            </a:p>
          </p:txBody>
        </p:sp>
      </p:grpSp>
      <p:sp>
        <p:nvSpPr>
          <p:cNvPr id="36935" name="Line 154"/>
          <p:cNvSpPr>
            <a:spLocks noChangeShapeType="1"/>
          </p:cNvSpPr>
          <p:nvPr/>
        </p:nvSpPr>
        <p:spPr bwMode="auto">
          <a:xfrm>
            <a:off x="3578225" y="2525713"/>
            <a:ext cx="0" cy="166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46" name="Group 2"/>
          <p:cNvGraphicFramePr>
            <a:graphicFrameLocks noGrp="1"/>
          </p:cNvGraphicFramePr>
          <p:nvPr>
            <p:ph idx="1"/>
          </p:nvPr>
        </p:nvGraphicFramePr>
        <p:xfrm>
          <a:off x="496888" y="1003300"/>
          <a:ext cx="8213725" cy="4584733"/>
        </p:xfrm>
        <a:graphic>
          <a:graphicData uri="http://schemas.openxmlformats.org/drawingml/2006/table">
            <a:tbl>
              <a:tblPr/>
              <a:tblGrid>
                <a:gridCol w="1794959"/>
                <a:gridCol w="5293283"/>
                <a:gridCol w="1125483"/>
              </a:tblGrid>
              <a:tr h="333314">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cs typeface="Times New Roman" pitchFamily="18" charset="0"/>
                        </a:rPr>
                        <a:t>SERVICE DELIVERY POINT - 5 TYPES OF DATA VERIFICATIONS</a:t>
                      </a:r>
                      <a:endParaRPr kumimoji="0" lang="en-US" sz="1200" b="1" i="0" u="none" strike="noStrike" cap="none" normalizeH="0" baseline="0" dirty="0" smtClean="0">
                        <a:ln>
                          <a:noFill/>
                        </a:ln>
                        <a:solidFill>
                          <a:schemeClr val="bg1"/>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hMerge="1">
                  <a:txBody>
                    <a:bodyPr/>
                    <a:lstStyle/>
                    <a:p>
                      <a:endParaRPr lang="en-US"/>
                    </a:p>
                  </a:txBody>
                  <a:tcPr/>
                </a:tc>
                <a:tc hMerge="1">
                  <a:txBody>
                    <a:bodyPr/>
                    <a:lstStyle/>
                    <a:p>
                      <a:endParaRPr lang="en-US"/>
                    </a:p>
                  </a:txBody>
                  <a:tcPr/>
                </a:tc>
              </a:tr>
              <a:tr h="27642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cs typeface="Times New Roman" pitchFamily="18" charset="0"/>
                        </a:rPr>
                        <a:t>Verifications</a:t>
                      </a:r>
                      <a:endParaRPr kumimoji="0" lang="en-US" sz="1200" b="1"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charset="0"/>
                          <a:cs typeface="Times New Roman" pitchFamily="18" charset="0"/>
                        </a:rPr>
                        <a:t>Description</a:t>
                      </a:r>
                      <a:endParaRPr kumimoji="0" lang="en-US" sz="1200" b="1"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lumMod val="10000"/>
                            </a:schemeClr>
                          </a:solidFill>
                          <a:effectLst/>
                          <a:latin typeface="Arial" charset="0"/>
                          <a:cs typeface="Times New Roman" pitchFamily="18" charset="0"/>
                        </a:rPr>
                        <a:t>-</a:t>
                      </a:r>
                      <a:endParaRPr kumimoji="0" lang="en-US" sz="1200" b="1" i="0" u="none" strike="noStrike" cap="none" normalizeH="0" baseline="0" dirty="0" smtClean="0">
                        <a:ln>
                          <a:noFill/>
                        </a:ln>
                        <a:solidFill>
                          <a:schemeClr val="tx2">
                            <a:lumMod val="10000"/>
                          </a:schemeClr>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r>
              <a:tr h="823762">
                <a:tc>
                  <a:txBody>
                    <a:bodyPr/>
                    <a:lstStyle/>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0" i="0" u="sng" strike="noStrike" cap="none" normalizeH="0" baseline="0" dirty="0" smtClean="0">
                          <a:ln>
                            <a:noFill/>
                          </a:ln>
                          <a:solidFill>
                            <a:srgbClr val="000000"/>
                          </a:solidFill>
                          <a:effectLst/>
                          <a:latin typeface="Arial" charset="0"/>
                          <a:cs typeface="Times New Roman" pitchFamily="18" charset="0"/>
                        </a:rPr>
                        <a:t>Verification n</a:t>
                      </a:r>
                      <a:r>
                        <a:rPr kumimoji="0" lang="en-US" sz="1400" b="0" i="0" u="sng" strike="noStrike" cap="none" normalizeH="0" baseline="30000" dirty="0" smtClean="0">
                          <a:ln>
                            <a:noFill/>
                          </a:ln>
                          <a:solidFill>
                            <a:srgbClr val="000000"/>
                          </a:solidFill>
                          <a:effectLst/>
                          <a:latin typeface="Arial" charset="0"/>
                          <a:cs typeface="Times New Roman" pitchFamily="18" charset="0"/>
                        </a:rPr>
                        <a:t>o</a:t>
                      </a:r>
                      <a:r>
                        <a:rPr kumimoji="0" lang="en-US" sz="1400" b="0" i="0" u="sng" strike="noStrike" cap="none" normalizeH="0" baseline="0" dirty="0" smtClean="0">
                          <a:ln>
                            <a:noFill/>
                          </a:ln>
                          <a:solidFill>
                            <a:srgbClr val="000000"/>
                          </a:solidFill>
                          <a:effectLst/>
                          <a:latin typeface="Arial" charset="0"/>
                          <a:cs typeface="Times New Roman" pitchFamily="18" charset="0"/>
                        </a:rPr>
                        <a:t>. 1:</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1" i="0" u="none" strike="noStrike" cap="none" normalizeH="0" baseline="0" dirty="0" smtClean="0">
                          <a:ln>
                            <a:noFill/>
                          </a:ln>
                          <a:solidFill>
                            <a:srgbClr val="000000"/>
                          </a:solidFill>
                          <a:effectLst/>
                          <a:latin typeface="Arial" charset="0"/>
                          <a:cs typeface="Times New Roman" pitchFamily="18" charset="0"/>
                        </a:rPr>
                        <a:t>Description</a:t>
                      </a:r>
                      <a:endParaRPr kumimoji="0" lang="en-US" sz="1400" b="0"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Describe the connection between the delivery of services/commodities and the completion of the source document that records that service delivery.</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In all cases</a:t>
                      </a: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23762">
                <a:tc>
                  <a:txBody>
                    <a:bodyPr/>
                    <a:lstStyle/>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0" i="0" u="sng" strike="noStrike" cap="none" normalizeH="0" baseline="0" dirty="0" smtClean="0">
                          <a:ln>
                            <a:noFill/>
                          </a:ln>
                          <a:solidFill>
                            <a:srgbClr val="000000"/>
                          </a:solidFill>
                          <a:effectLst/>
                          <a:latin typeface="Arial" charset="0"/>
                          <a:cs typeface="Times New Roman" pitchFamily="18" charset="0"/>
                        </a:rPr>
                        <a:t>Verification n</a:t>
                      </a:r>
                      <a:r>
                        <a:rPr kumimoji="0" lang="en-US" sz="1400" b="0" i="0" u="sng" strike="noStrike" cap="none" normalizeH="0" baseline="30000" dirty="0" smtClean="0">
                          <a:ln>
                            <a:noFill/>
                          </a:ln>
                          <a:solidFill>
                            <a:srgbClr val="000000"/>
                          </a:solidFill>
                          <a:effectLst/>
                          <a:latin typeface="Arial" charset="0"/>
                          <a:cs typeface="Times New Roman" pitchFamily="18" charset="0"/>
                        </a:rPr>
                        <a:t>o</a:t>
                      </a:r>
                      <a:r>
                        <a:rPr kumimoji="0" lang="en-US" sz="1400" b="0" i="0" u="sng" strike="noStrike" cap="none" normalizeH="0" baseline="0" dirty="0" smtClean="0">
                          <a:ln>
                            <a:noFill/>
                          </a:ln>
                          <a:solidFill>
                            <a:srgbClr val="000000"/>
                          </a:solidFill>
                          <a:effectLst/>
                          <a:latin typeface="Arial" charset="0"/>
                          <a:cs typeface="Times New Roman" pitchFamily="18" charset="0"/>
                        </a:rPr>
                        <a:t>. 2:</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25000"/>
                        </a:spcAft>
                        <a:buClrTx/>
                        <a:buSzTx/>
                        <a:buFontTx/>
                        <a:buNone/>
                        <a:tabLst/>
                      </a:pPr>
                      <a:r>
                        <a:rPr kumimoji="0" lang="en-US" sz="1400" b="1" i="0" u="none" strike="noStrike" cap="none" normalizeH="0" baseline="0" dirty="0" smtClean="0">
                          <a:ln>
                            <a:noFill/>
                          </a:ln>
                          <a:solidFill>
                            <a:srgbClr val="000000"/>
                          </a:solidFill>
                          <a:effectLst/>
                          <a:latin typeface="Arial" charset="0"/>
                          <a:cs typeface="Times New Roman" pitchFamily="18" charset="0"/>
                        </a:rPr>
                        <a:t>Documentation Review</a:t>
                      </a:r>
                      <a:endParaRPr kumimoji="0" lang="en-US" sz="1400" b="0"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Review availability and completeness of all indicator source documents for the selected reporting period.</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In all cases</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968307">
                <a:tc>
                  <a:txBody>
                    <a:bodyPr/>
                    <a:lstStyle/>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0" i="0" u="sng" strike="noStrike" cap="none" normalizeH="0" baseline="0" dirty="0" smtClean="0">
                          <a:ln>
                            <a:noFill/>
                          </a:ln>
                          <a:solidFill>
                            <a:srgbClr val="000000"/>
                          </a:solidFill>
                          <a:effectLst/>
                          <a:latin typeface="Arial" charset="0"/>
                          <a:cs typeface="Times New Roman" pitchFamily="18" charset="0"/>
                        </a:rPr>
                        <a:t>Verification n</a:t>
                      </a:r>
                      <a:r>
                        <a:rPr kumimoji="0" lang="en-US" sz="1400" b="0" i="0" u="sng" strike="noStrike" cap="none" normalizeH="0" baseline="30000" dirty="0" smtClean="0">
                          <a:ln>
                            <a:noFill/>
                          </a:ln>
                          <a:solidFill>
                            <a:srgbClr val="000000"/>
                          </a:solidFill>
                          <a:effectLst/>
                          <a:latin typeface="Arial" charset="0"/>
                          <a:cs typeface="Times New Roman" pitchFamily="18" charset="0"/>
                        </a:rPr>
                        <a:t>o</a:t>
                      </a:r>
                      <a:r>
                        <a:rPr kumimoji="0" lang="en-US" sz="1400" b="0" i="0" u="sng" strike="noStrike" cap="none" normalizeH="0" baseline="0" dirty="0" smtClean="0">
                          <a:ln>
                            <a:noFill/>
                          </a:ln>
                          <a:solidFill>
                            <a:srgbClr val="000000"/>
                          </a:solidFill>
                          <a:effectLst/>
                          <a:latin typeface="Arial" charset="0"/>
                          <a:cs typeface="Times New Roman" pitchFamily="18" charset="0"/>
                        </a:rPr>
                        <a:t>. 3:</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25000"/>
                        </a:spcAft>
                        <a:buClrTx/>
                        <a:buSzTx/>
                        <a:buFontTx/>
                        <a:buNone/>
                        <a:tabLst/>
                      </a:pPr>
                      <a:r>
                        <a:rPr kumimoji="0" lang="en-US" sz="1400" b="1" i="0" u="none" strike="noStrike" cap="none" normalizeH="0" baseline="0" dirty="0" smtClean="0">
                          <a:ln>
                            <a:noFill/>
                          </a:ln>
                          <a:solidFill>
                            <a:srgbClr val="000000"/>
                          </a:solidFill>
                          <a:effectLst/>
                          <a:latin typeface="Arial" charset="0"/>
                          <a:cs typeface="Times New Roman" pitchFamily="18" charset="0"/>
                        </a:rPr>
                        <a:t>Trace and Verification</a:t>
                      </a:r>
                      <a:endParaRPr kumimoji="0" lang="en-US" sz="1400" b="0"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Trace and verify reported numbers: </a:t>
                      </a:r>
                      <a:r>
                        <a:rPr kumimoji="0" lang="en-US" sz="1400" b="0" i="1" u="none" strike="noStrike" cap="none" normalizeH="0" baseline="0" dirty="0" smtClean="0">
                          <a:ln>
                            <a:noFill/>
                          </a:ln>
                          <a:solidFill>
                            <a:schemeClr val="tx1"/>
                          </a:solidFill>
                          <a:effectLst/>
                          <a:latin typeface="Arial" charset="0"/>
                          <a:cs typeface="Times New Roman" pitchFamily="18" charset="0"/>
                        </a:rPr>
                        <a:t>(1)</a:t>
                      </a:r>
                      <a:r>
                        <a:rPr kumimoji="0" lang="en-US" sz="1400" b="0" i="0" u="none" strike="noStrike" cap="none" normalizeH="0" baseline="0" dirty="0" smtClean="0">
                          <a:ln>
                            <a:noFill/>
                          </a:ln>
                          <a:solidFill>
                            <a:schemeClr val="tx1"/>
                          </a:solidFill>
                          <a:effectLst/>
                          <a:latin typeface="Arial" charset="0"/>
                          <a:cs typeface="Times New Roman" pitchFamily="18" charset="0"/>
                        </a:rPr>
                        <a:t> Recount the reported numbers from available source documents; </a:t>
                      </a:r>
                      <a:r>
                        <a:rPr kumimoji="0" lang="en-US" sz="1400" b="0" i="1" u="none" strike="noStrike" cap="none" normalizeH="0" baseline="0" dirty="0" smtClean="0">
                          <a:ln>
                            <a:noFill/>
                          </a:ln>
                          <a:solidFill>
                            <a:schemeClr val="tx1"/>
                          </a:solidFill>
                          <a:effectLst/>
                          <a:latin typeface="Arial" charset="0"/>
                          <a:cs typeface="Times New Roman" pitchFamily="18" charset="0"/>
                        </a:rPr>
                        <a:t>(2)</a:t>
                      </a:r>
                      <a:r>
                        <a:rPr kumimoji="0" lang="en-US" sz="1400" b="0" i="0" u="none" strike="noStrike" cap="none" normalizeH="0" baseline="0" dirty="0" smtClean="0">
                          <a:ln>
                            <a:noFill/>
                          </a:ln>
                          <a:solidFill>
                            <a:schemeClr val="tx1"/>
                          </a:solidFill>
                          <a:effectLst/>
                          <a:latin typeface="Arial" charset="0"/>
                          <a:cs typeface="Times New Roman" pitchFamily="18" charset="0"/>
                        </a:rPr>
                        <a:t> Compare the verified numbers to the site reported number; </a:t>
                      </a:r>
                      <a:r>
                        <a:rPr kumimoji="0" lang="en-US" sz="1400" b="0" i="1" u="none" strike="noStrike" cap="none" normalizeH="0" baseline="0" dirty="0" smtClean="0">
                          <a:ln>
                            <a:noFill/>
                          </a:ln>
                          <a:solidFill>
                            <a:schemeClr val="tx1"/>
                          </a:solidFill>
                          <a:effectLst/>
                          <a:latin typeface="Arial" charset="0"/>
                          <a:cs typeface="Times New Roman" pitchFamily="18" charset="0"/>
                        </a:rPr>
                        <a:t>(3)</a:t>
                      </a:r>
                      <a:r>
                        <a:rPr kumimoji="0" lang="en-US" sz="1400" b="0" i="0" u="none" strike="noStrike" cap="none" normalizeH="0" baseline="0" dirty="0" smtClean="0">
                          <a:ln>
                            <a:noFill/>
                          </a:ln>
                          <a:solidFill>
                            <a:schemeClr val="tx1"/>
                          </a:solidFill>
                          <a:effectLst/>
                          <a:latin typeface="Arial" charset="0"/>
                          <a:cs typeface="Times New Roman" pitchFamily="18" charset="0"/>
                        </a:rPr>
                        <a:t> Identify reasons for any differences. </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In all cases</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17894">
                <a:tc>
                  <a:txBody>
                    <a:bodyPr/>
                    <a:lstStyle/>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0" i="0" u="sng" strike="noStrike" cap="none" normalizeH="0" baseline="0" dirty="0" smtClean="0">
                          <a:ln>
                            <a:noFill/>
                          </a:ln>
                          <a:solidFill>
                            <a:srgbClr val="000000"/>
                          </a:solidFill>
                          <a:effectLst/>
                          <a:latin typeface="Arial" charset="0"/>
                          <a:cs typeface="Times New Roman" pitchFamily="18" charset="0"/>
                        </a:rPr>
                        <a:t>Verification n</a:t>
                      </a:r>
                      <a:r>
                        <a:rPr kumimoji="0" lang="en-US" sz="1400" b="0" i="0" u="sng" strike="noStrike" cap="none" normalizeH="0" baseline="30000" dirty="0" smtClean="0">
                          <a:ln>
                            <a:noFill/>
                          </a:ln>
                          <a:solidFill>
                            <a:srgbClr val="000000"/>
                          </a:solidFill>
                          <a:effectLst/>
                          <a:latin typeface="Arial" charset="0"/>
                          <a:cs typeface="Times New Roman" pitchFamily="18" charset="0"/>
                        </a:rPr>
                        <a:t>o</a:t>
                      </a:r>
                      <a:r>
                        <a:rPr kumimoji="0" lang="en-US" sz="1400" b="0" i="0" u="sng" strike="noStrike" cap="none" normalizeH="0" baseline="0" dirty="0" smtClean="0">
                          <a:ln>
                            <a:noFill/>
                          </a:ln>
                          <a:solidFill>
                            <a:srgbClr val="000000"/>
                          </a:solidFill>
                          <a:effectLst/>
                          <a:latin typeface="Arial" charset="0"/>
                          <a:cs typeface="Times New Roman" pitchFamily="18" charset="0"/>
                        </a:rPr>
                        <a:t>. 4:</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25000"/>
                        </a:spcAft>
                        <a:buClrTx/>
                        <a:buSzTx/>
                        <a:buFontTx/>
                        <a:buNone/>
                        <a:tabLst/>
                      </a:pPr>
                      <a:r>
                        <a:rPr kumimoji="0" lang="en-US" sz="1400" b="1" i="0" u="none" strike="noStrike" cap="none" normalizeH="0" baseline="0" dirty="0" smtClean="0">
                          <a:ln>
                            <a:noFill/>
                          </a:ln>
                          <a:solidFill>
                            <a:srgbClr val="000000"/>
                          </a:solidFill>
                          <a:effectLst/>
                          <a:latin typeface="Arial" charset="0"/>
                          <a:cs typeface="Times New Roman" pitchFamily="18" charset="0"/>
                        </a:rPr>
                        <a:t>Cross-checks</a:t>
                      </a:r>
                      <a:endParaRPr kumimoji="0" lang="en-US" sz="1400" b="0"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Perform “cross-checks” of the verified report totals with other data-sources (</a:t>
                      </a:r>
                      <a:r>
                        <a:rPr kumimoji="0" lang="en-US" sz="1400" b="0" i="0" u="none" strike="noStrike" cap="none" normalizeH="0" baseline="0" dirty="0" err="1" smtClean="0">
                          <a:ln>
                            <a:noFill/>
                          </a:ln>
                          <a:solidFill>
                            <a:schemeClr val="tx1"/>
                          </a:solidFill>
                          <a:effectLst/>
                          <a:latin typeface="Arial" charset="0"/>
                          <a:cs typeface="Times New Roman" pitchFamily="18" charset="0"/>
                        </a:rPr>
                        <a:t>eg</a:t>
                      </a:r>
                      <a:r>
                        <a:rPr kumimoji="0" lang="en-US" sz="1400" b="0" i="0" u="none" strike="noStrike" cap="none" normalizeH="0" baseline="0" dirty="0" smtClean="0">
                          <a:ln>
                            <a:noFill/>
                          </a:ln>
                          <a:solidFill>
                            <a:schemeClr val="tx1"/>
                          </a:solidFill>
                          <a:effectLst/>
                          <a:latin typeface="Arial" charset="0"/>
                          <a:cs typeface="Times New Roman" pitchFamily="18" charset="0"/>
                        </a:rPr>
                        <a:t>. inventory records, laboratory reports, etc.).</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If feasible</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41232">
                <a:tc>
                  <a:txBody>
                    <a:bodyPr/>
                    <a:lstStyle/>
                    <a:p>
                      <a:pPr marL="342900" marR="0" lvl="0" indent="-342900" algn="l" defTabSz="914400" rtl="0" eaLnBrk="1" fontAlgn="base" latinLnBrk="0" hangingPunct="1">
                        <a:lnSpc>
                          <a:spcPct val="100000"/>
                        </a:lnSpc>
                        <a:spcBef>
                          <a:spcPct val="0"/>
                        </a:spcBef>
                        <a:spcAft>
                          <a:spcPct val="25000"/>
                        </a:spcAft>
                        <a:buClrTx/>
                        <a:buSzTx/>
                        <a:buFontTx/>
                        <a:buNone/>
                        <a:tabLst/>
                      </a:pPr>
                      <a:r>
                        <a:rPr kumimoji="0" lang="en-US" sz="1400" b="0" i="0" u="sng" strike="noStrike" cap="none" normalizeH="0" baseline="0" dirty="0" smtClean="0">
                          <a:ln>
                            <a:noFill/>
                          </a:ln>
                          <a:solidFill>
                            <a:srgbClr val="000000"/>
                          </a:solidFill>
                          <a:effectLst/>
                          <a:latin typeface="Arial" charset="0"/>
                          <a:cs typeface="Times New Roman" pitchFamily="18" charset="0"/>
                        </a:rPr>
                        <a:t>Verification n</a:t>
                      </a:r>
                      <a:r>
                        <a:rPr kumimoji="0" lang="en-US" sz="1400" b="0" i="0" u="sng" strike="noStrike" cap="none" normalizeH="0" baseline="30000" dirty="0" smtClean="0">
                          <a:ln>
                            <a:noFill/>
                          </a:ln>
                          <a:solidFill>
                            <a:srgbClr val="000000"/>
                          </a:solidFill>
                          <a:effectLst/>
                          <a:latin typeface="Arial" charset="0"/>
                          <a:cs typeface="Times New Roman" pitchFamily="18" charset="0"/>
                        </a:rPr>
                        <a:t>o</a:t>
                      </a:r>
                      <a:r>
                        <a:rPr kumimoji="0" lang="en-US" sz="1400" b="0" i="0" u="sng" strike="noStrike" cap="none" normalizeH="0" baseline="0" dirty="0" smtClean="0">
                          <a:ln>
                            <a:noFill/>
                          </a:ln>
                          <a:solidFill>
                            <a:srgbClr val="000000"/>
                          </a:solidFill>
                          <a:effectLst/>
                          <a:latin typeface="Arial" charset="0"/>
                          <a:cs typeface="Times New Roman" pitchFamily="18" charset="0"/>
                        </a:rPr>
                        <a:t>. 5:</a:t>
                      </a:r>
                      <a:endParaRPr kumimoji="0" lang="en-US" sz="14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25000"/>
                        </a:spcAft>
                        <a:buClrTx/>
                        <a:buSzTx/>
                        <a:buFontTx/>
                        <a:buNone/>
                        <a:tabLst/>
                      </a:pPr>
                      <a:r>
                        <a:rPr kumimoji="0" lang="en-US" sz="1400" b="1" i="0" u="none" strike="noStrike" cap="none" normalizeH="0" baseline="0" dirty="0" smtClean="0">
                          <a:ln>
                            <a:noFill/>
                          </a:ln>
                          <a:solidFill>
                            <a:srgbClr val="000000"/>
                          </a:solidFill>
                          <a:effectLst/>
                          <a:latin typeface="Arial" charset="0"/>
                          <a:cs typeface="Times New Roman" pitchFamily="18" charset="0"/>
                        </a:rPr>
                        <a:t>Spot checks</a:t>
                      </a:r>
                      <a:endParaRPr kumimoji="0" lang="en-US" sz="1400" b="0" i="0" u="none" strike="noStrike" cap="none" normalizeH="0" baseline="0" dirty="0" smtClean="0">
                        <a:ln>
                          <a:noFill/>
                        </a:ln>
                        <a:solidFill>
                          <a:srgbClr val="000000"/>
                        </a:solidFill>
                        <a:effectLst/>
                        <a:latin typeface="Arial" charset="0"/>
                      </a:endParaRPr>
                    </a:p>
                  </a:txBody>
                  <a:tcPr marL="90005" marR="90005" marT="46791" marB="4679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Perform “spot checks” to verify the actual delivery of services or commodities to the target populations.</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If feasible</a:t>
                      </a:r>
                      <a:endParaRPr kumimoji="0" lang="en-US" sz="1400" b="0" i="0" u="none" strike="noStrike" cap="none" normalizeH="0" baseline="0" dirty="0" smtClean="0">
                        <a:ln>
                          <a:noFill/>
                        </a:ln>
                        <a:solidFill>
                          <a:schemeClr val="tx1"/>
                        </a:solidFill>
                        <a:effectLst/>
                        <a:latin typeface="Arial" charset="0"/>
                      </a:endParaRPr>
                    </a:p>
                  </a:txBody>
                  <a:tcPr marL="91445" marR="91445" marT="45712" marB="457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4178" name="AutoShape 34"/>
          <p:cNvSpPr>
            <a:spLocks noChangeArrowheads="1"/>
          </p:cNvSpPr>
          <p:nvPr/>
        </p:nvSpPr>
        <p:spPr bwMode="auto">
          <a:xfrm>
            <a:off x="800100" y="161925"/>
            <a:ext cx="7607300" cy="685800"/>
          </a:xfrm>
          <a:prstGeom prst="downArrowCallout">
            <a:avLst>
              <a:gd name="adj1" fmla="val 277315"/>
              <a:gd name="adj2" fmla="val 277315"/>
              <a:gd name="adj3" fmla="val 16667"/>
              <a:gd name="adj4" fmla="val 66667"/>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defRPr/>
            </a:pPr>
            <a:r>
              <a:rPr lang="en-US" sz="2400" b="1" dirty="0">
                <a:solidFill>
                  <a:schemeClr val="tx2">
                    <a:lumMod val="10000"/>
                  </a:schemeClr>
                </a:solidFill>
                <a:cs typeface="Arial" charset="0"/>
              </a:rPr>
              <a:t>Service Delivery Points – Data Verification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ChangeAspect="1"/>
          </p:cNvGraphicFramePr>
          <p:nvPr/>
        </p:nvGraphicFramePr>
        <p:xfrm>
          <a:off x="1130300" y="823913"/>
          <a:ext cx="3276600" cy="2376487"/>
        </p:xfrm>
        <a:graphic>
          <a:graphicData uri="http://schemas.openxmlformats.org/presentationml/2006/ole">
            <mc:AlternateContent xmlns:mc="http://schemas.openxmlformats.org/markup-compatibility/2006">
              <mc:Choice xmlns:v="urn:schemas-microsoft-com:vml" Requires="v">
                <p:oleObj spid="_x0000_s38923" name="Chart" r:id="rId4" imgW="4857902" imgH="3362249" progId="Excel.Chart.8">
                  <p:embed/>
                </p:oleObj>
              </mc:Choice>
              <mc:Fallback>
                <p:oleObj name="Chart" r:id="rId4" imgW="4857902" imgH="3362249" progId="Excel.Char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0300" y="823913"/>
                        <a:ext cx="3276600" cy="2376487"/>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5" name="Object 3"/>
          <p:cNvGraphicFramePr>
            <a:graphicFrameLocks noChangeAspect="1"/>
          </p:cNvGraphicFramePr>
          <p:nvPr/>
        </p:nvGraphicFramePr>
        <p:xfrm>
          <a:off x="1143000" y="3311525"/>
          <a:ext cx="3263900" cy="2341563"/>
        </p:xfrm>
        <a:graphic>
          <a:graphicData uri="http://schemas.openxmlformats.org/presentationml/2006/ole">
            <mc:AlternateContent xmlns:mc="http://schemas.openxmlformats.org/markup-compatibility/2006">
              <mc:Choice xmlns:v="urn:schemas-microsoft-com:vml" Requires="v">
                <p:oleObj spid="_x0000_s38924" name="Chart" r:id="rId6" imgW="4819802" imgH="3295802" progId="Excel.Chart.8">
                  <p:embed/>
                </p:oleObj>
              </mc:Choice>
              <mc:Fallback>
                <p:oleObj name="Chart" r:id="rId6" imgW="4819802" imgH="3295802" progId="Excel.Chart.8">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311525"/>
                        <a:ext cx="3263900" cy="234156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6" name="Object 4"/>
          <p:cNvGraphicFramePr>
            <a:graphicFrameLocks noChangeAspect="1"/>
          </p:cNvGraphicFramePr>
          <p:nvPr/>
        </p:nvGraphicFramePr>
        <p:xfrm>
          <a:off x="4610100" y="828675"/>
          <a:ext cx="3276600" cy="2346325"/>
        </p:xfrm>
        <a:graphic>
          <a:graphicData uri="http://schemas.openxmlformats.org/presentationml/2006/ole">
            <mc:AlternateContent xmlns:mc="http://schemas.openxmlformats.org/markup-compatibility/2006">
              <mc:Choice xmlns:v="urn:schemas-microsoft-com:vml" Requires="v">
                <p:oleObj spid="_x0000_s38925" name="Chart" r:id="rId8" imgW="4934102" imgH="3372002" progId="Excel.Chart.8">
                  <p:embed/>
                </p:oleObj>
              </mc:Choice>
              <mc:Fallback>
                <p:oleObj name="Chart" r:id="rId8" imgW="4934102" imgH="3372002" progId="Excel.Char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10100" y="828675"/>
                        <a:ext cx="3276600" cy="234632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5"/>
          <p:cNvGraphicFramePr>
            <a:graphicFrameLocks noChangeAspect="1"/>
          </p:cNvGraphicFramePr>
          <p:nvPr/>
        </p:nvGraphicFramePr>
        <p:xfrm>
          <a:off x="4581525" y="3314700"/>
          <a:ext cx="3330575" cy="2349500"/>
        </p:xfrm>
        <a:graphic>
          <a:graphicData uri="http://schemas.openxmlformats.org/presentationml/2006/ole">
            <mc:AlternateContent xmlns:mc="http://schemas.openxmlformats.org/markup-compatibility/2006">
              <mc:Choice xmlns:v="urn:schemas-microsoft-com:vml" Requires="v">
                <p:oleObj spid="_x0000_s38926" name="Chart" r:id="rId10" imgW="4886249" imgH="3286049" progId="Excel.Chart.8">
                  <p:embed/>
                </p:oleObj>
              </mc:Choice>
              <mc:Fallback>
                <p:oleObj name="Chart" r:id="rId10" imgW="4886249" imgH="3286049" progId="Excel.Chart.8">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81525" y="3314700"/>
                        <a:ext cx="3330575" cy="23495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6198" name="AutoShape 6"/>
          <p:cNvSpPr>
            <a:spLocks noChangeArrowheads="1"/>
          </p:cNvSpPr>
          <p:nvPr/>
        </p:nvSpPr>
        <p:spPr bwMode="auto">
          <a:xfrm>
            <a:off x="749300" y="139700"/>
            <a:ext cx="7607300" cy="685800"/>
          </a:xfrm>
          <a:prstGeom prst="downArrowCallout">
            <a:avLst>
              <a:gd name="adj1" fmla="val 277315"/>
              <a:gd name="adj2" fmla="val 277315"/>
              <a:gd name="adj3" fmla="val 16667"/>
              <a:gd name="adj4" fmla="val 66667"/>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defRPr/>
            </a:pPr>
            <a:r>
              <a:rPr lang="en-US" sz="2400" b="1">
                <a:solidFill>
                  <a:schemeClr val="tx2">
                    <a:lumMod val="10000"/>
                  </a:schemeClr>
                </a:solidFill>
                <a:cs typeface="Arial" charset="0"/>
              </a:rPr>
              <a:t>DQA Summary Statistics</a:t>
            </a:r>
            <a:endParaRPr lang="en-US" sz="2400" b="1" i="1">
              <a:solidFill>
                <a:schemeClr val="tx2">
                  <a:lumMod val="10000"/>
                </a:schemeClr>
              </a:solidFill>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2"/>
          <p:cNvGrpSpPr>
            <a:grpSpLocks/>
          </p:cNvGrpSpPr>
          <p:nvPr/>
        </p:nvGrpSpPr>
        <p:grpSpPr bwMode="auto">
          <a:xfrm>
            <a:off x="847725" y="1381125"/>
            <a:ext cx="2895600" cy="4114800"/>
            <a:chOff x="564" y="1098"/>
            <a:chExt cx="1824" cy="2784"/>
          </a:xfrm>
        </p:grpSpPr>
        <p:sp>
          <p:nvSpPr>
            <p:cNvPr id="39969" name="Rectangle 3"/>
            <p:cNvSpPr>
              <a:spLocks noChangeArrowheads="1"/>
            </p:cNvSpPr>
            <p:nvPr/>
          </p:nvSpPr>
          <p:spPr bwMode="auto">
            <a:xfrm>
              <a:off x="564" y="1098"/>
              <a:ext cx="1824" cy="2784"/>
            </a:xfrm>
            <a:prstGeom prst="rect">
              <a:avLst/>
            </a:prstGeom>
            <a:solidFill>
              <a:srgbClr val="EAEAEA"/>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39970" name="Group 4"/>
            <p:cNvGrpSpPr>
              <a:grpSpLocks/>
            </p:cNvGrpSpPr>
            <p:nvPr/>
          </p:nvGrpSpPr>
          <p:grpSpPr bwMode="auto">
            <a:xfrm>
              <a:off x="1128" y="1596"/>
              <a:ext cx="1008" cy="2160"/>
              <a:chOff x="1248" y="1632"/>
              <a:chExt cx="960" cy="2112"/>
            </a:xfrm>
          </p:grpSpPr>
          <p:sp>
            <p:nvSpPr>
              <p:cNvPr id="39984" name="Line 5"/>
              <p:cNvSpPr>
                <a:spLocks noChangeShapeType="1"/>
              </p:cNvSpPr>
              <p:nvPr/>
            </p:nvSpPr>
            <p:spPr bwMode="auto">
              <a:xfrm>
                <a:off x="1249" y="1632"/>
                <a:ext cx="0" cy="2112"/>
              </a:xfrm>
              <a:prstGeom prst="line">
                <a:avLst/>
              </a:prstGeom>
              <a:noFill/>
              <a:ln w="28575">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85" name="Line 6"/>
              <p:cNvSpPr>
                <a:spLocks noChangeShapeType="1"/>
              </p:cNvSpPr>
              <p:nvPr/>
            </p:nvSpPr>
            <p:spPr bwMode="auto">
              <a:xfrm>
                <a:off x="1248" y="3732"/>
                <a:ext cx="960"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39971" name="Line 7"/>
            <p:cNvSpPr>
              <a:spLocks noChangeShapeType="1"/>
            </p:cNvSpPr>
            <p:nvPr/>
          </p:nvSpPr>
          <p:spPr bwMode="auto">
            <a:xfrm>
              <a:off x="1128" y="3420"/>
              <a:ext cx="960" cy="0"/>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72" name="Line 8"/>
            <p:cNvSpPr>
              <a:spLocks noChangeShapeType="1"/>
            </p:cNvSpPr>
            <p:nvPr/>
          </p:nvSpPr>
          <p:spPr bwMode="auto">
            <a:xfrm>
              <a:off x="1128" y="2988"/>
              <a:ext cx="960" cy="0"/>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73" name="Line 9"/>
            <p:cNvSpPr>
              <a:spLocks noChangeShapeType="1"/>
            </p:cNvSpPr>
            <p:nvPr/>
          </p:nvSpPr>
          <p:spPr bwMode="auto">
            <a:xfrm>
              <a:off x="1128" y="2556"/>
              <a:ext cx="960" cy="0"/>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74" name="Line 10"/>
            <p:cNvSpPr>
              <a:spLocks noChangeShapeType="1"/>
            </p:cNvSpPr>
            <p:nvPr/>
          </p:nvSpPr>
          <p:spPr bwMode="auto">
            <a:xfrm>
              <a:off x="1134" y="2124"/>
              <a:ext cx="960" cy="0"/>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75" name="Line 11"/>
            <p:cNvSpPr>
              <a:spLocks noChangeShapeType="1"/>
            </p:cNvSpPr>
            <p:nvPr/>
          </p:nvSpPr>
          <p:spPr bwMode="auto">
            <a:xfrm>
              <a:off x="1128" y="1692"/>
              <a:ext cx="960" cy="0"/>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38252" name="Rectangle 12"/>
            <p:cNvSpPr>
              <a:spLocks noChangeArrowheads="1"/>
            </p:cNvSpPr>
            <p:nvPr/>
          </p:nvSpPr>
          <p:spPr bwMode="auto">
            <a:xfrm>
              <a:off x="1344" y="2822"/>
              <a:ext cx="564" cy="915"/>
            </a:xfrm>
            <a:prstGeom prst="rect">
              <a:avLst/>
            </a:prstGeom>
            <a:solidFill>
              <a:schemeClr val="accent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defRPr/>
              </a:pPr>
              <a:r>
                <a:rPr lang="en-US" sz="800" b="1" dirty="0">
                  <a:solidFill>
                    <a:schemeClr val="tx2">
                      <a:lumMod val="10000"/>
                    </a:schemeClr>
                  </a:solidFill>
                  <a:cs typeface="Arial" charset="0"/>
                </a:rPr>
                <a:t>44,7%</a:t>
              </a:r>
            </a:p>
            <a:p>
              <a:pPr algn="ctr" defTabSz="912813">
                <a:spcBef>
                  <a:spcPct val="50000"/>
                </a:spcBef>
                <a:defRPr/>
              </a:pPr>
              <a:r>
                <a:rPr lang="en-US" sz="800" dirty="0">
                  <a:solidFill>
                    <a:schemeClr val="tx2">
                      <a:lumMod val="10000"/>
                    </a:schemeClr>
                  </a:solidFill>
                  <a:cs typeface="Arial" charset="0"/>
                </a:rPr>
                <a:t>(21,449 Recounted) </a:t>
              </a:r>
            </a:p>
          </p:txBody>
        </p:sp>
        <p:sp>
          <p:nvSpPr>
            <p:cNvPr id="39977" name="Rectangle 13"/>
            <p:cNvSpPr>
              <a:spLocks noChangeArrowheads="1"/>
            </p:cNvSpPr>
            <p:nvPr/>
          </p:nvSpPr>
          <p:spPr bwMode="auto">
            <a:xfrm>
              <a:off x="1344" y="1692"/>
              <a:ext cx="564" cy="1132"/>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800" b="1">
                  <a:cs typeface="Arial" charset="0"/>
                </a:rPr>
                <a:t>55,3%</a:t>
              </a:r>
            </a:p>
            <a:p>
              <a:pPr algn="ctr" defTabSz="912813">
                <a:spcBef>
                  <a:spcPct val="50000"/>
                </a:spcBef>
              </a:pPr>
              <a:r>
                <a:rPr lang="en-US" sz="800">
                  <a:cs typeface="Arial" charset="0"/>
                </a:rPr>
                <a:t>(26,654 Unaccounted)</a:t>
              </a:r>
            </a:p>
          </p:txBody>
        </p:sp>
        <p:sp>
          <p:nvSpPr>
            <p:cNvPr id="39978" name="Text Box 14"/>
            <p:cNvSpPr txBox="1">
              <a:spLocks noChangeArrowheads="1"/>
            </p:cNvSpPr>
            <p:nvPr/>
          </p:nvSpPr>
          <p:spPr bwMode="auto">
            <a:xfrm>
              <a:off x="847" y="3354"/>
              <a:ext cx="297"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20%</a:t>
              </a:r>
              <a:endParaRPr lang="en-US" sz="800">
                <a:solidFill>
                  <a:srgbClr val="000000"/>
                </a:solidFill>
                <a:cs typeface="Arial" charset="0"/>
              </a:endParaRPr>
            </a:p>
          </p:txBody>
        </p:sp>
        <p:sp>
          <p:nvSpPr>
            <p:cNvPr id="39979" name="Text Box 15"/>
            <p:cNvSpPr txBox="1">
              <a:spLocks noChangeArrowheads="1"/>
            </p:cNvSpPr>
            <p:nvPr/>
          </p:nvSpPr>
          <p:spPr bwMode="auto">
            <a:xfrm>
              <a:off x="847" y="2922"/>
              <a:ext cx="297"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40%</a:t>
              </a:r>
              <a:endParaRPr lang="en-US" sz="800">
                <a:solidFill>
                  <a:srgbClr val="000000"/>
                </a:solidFill>
                <a:cs typeface="Arial" charset="0"/>
              </a:endParaRPr>
            </a:p>
          </p:txBody>
        </p:sp>
        <p:sp>
          <p:nvSpPr>
            <p:cNvPr id="39980" name="Text Box 16"/>
            <p:cNvSpPr txBox="1">
              <a:spLocks noChangeArrowheads="1"/>
            </p:cNvSpPr>
            <p:nvPr/>
          </p:nvSpPr>
          <p:spPr bwMode="auto">
            <a:xfrm>
              <a:off x="846" y="2496"/>
              <a:ext cx="298"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60%</a:t>
              </a:r>
              <a:endParaRPr lang="en-US" sz="800">
                <a:solidFill>
                  <a:srgbClr val="000000"/>
                </a:solidFill>
                <a:cs typeface="Arial" charset="0"/>
              </a:endParaRPr>
            </a:p>
          </p:txBody>
        </p:sp>
        <p:sp>
          <p:nvSpPr>
            <p:cNvPr id="39981" name="Text Box 17"/>
            <p:cNvSpPr txBox="1">
              <a:spLocks noChangeArrowheads="1"/>
            </p:cNvSpPr>
            <p:nvPr/>
          </p:nvSpPr>
          <p:spPr bwMode="auto">
            <a:xfrm>
              <a:off x="846" y="2058"/>
              <a:ext cx="297"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80%</a:t>
              </a:r>
              <a:endParaRPr lang="en-US" sz="800">
                <a:solidFill>
                  <a:srgbClr val="000000"/>
                </a:solidFill>
                <a:cs typeface="Arial" charset="0"/>
              </a:endParaRPr>
            </a:p>
          </p:txBody>
        </p:sp>
        <p:sp>
          <p:nvSpPr>
            <p:cNvPr id="39982" name="Text Box 18"/>
            <p:cNvSpPr txBox="1">
              <a:spLocks noChangeArrowheads="1"/>
            </p:cNvSpPr>
            <p:nvPr/>
          </p:nvSpPr>
          <p:spPr bwMode="auto">
            <a:xfrm>
              <a:off x="846" y="1626"/>
              <a:ext cx="297"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100%</a:t>
              </a:r>
              <a:endParaRPr lang="en-US" sz="800">
                <a:solidFill>
                  <a:srgbClr val="000000"/>
                </a:solidFill>
                <a:cs typeface="Arial" charset="0"/>
              </a:endParaRPr>
            </a:p>
          </p:txBody>
        </p:sp>
        <p:sp>
          <p:nvSpPr>
            <p:cNvPr id="39983" name="Text Box 19"/>
            <p:cNvSpPr txBox="1">
              <a:spLocks noChangeArrowheads="1"/>
            </p:cNvSpPr>
            <p:nvPr/>
          </p:nvSpPr>
          <p:spPr bwMode="auto">
            <a:xfrm>
              <a:off x="636" y="1194"/>
              <a:ext cx="1680" cy="357"/>
            </a:xfrm>
            <a:prstGeom prst="rect">
              <a:avLst/>
            </a:prstGeom>
            <a:solidFill>
              <a:schemeClr val="bg1"/>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cs typeface="Arial" charset="0"/>
                </a:rPr>
                <a:t>1- VERIFICATION FACTOR</a:t>
              </a:r>
            </a:p>
            <a:p>
              <a:pPr algn="ctr" eaLnBrk="1" hangingPunct="1">
                <a:spcBef>
                  <a:spcPct val="25000"/>
                </a:spcBef>
              </a:pPr>
              <a:r>
                <a:rPr lang="en-US" sz="800">
                  <a:cs typeface="Arial" charset="0"/>
                </a:rPr>
                <a:t>(% difference in the reported / re-aggregated numbers)</a:t>
              </a:r>
            </a:p>
          </p:txBody>
        </p:sp>
      </p:grpSp>
      <p:sp>
        <p:nvSpPr>
          <p:cNvPr id="138260" name="AutoShape 20"/>
          <p:cNvSpPr>
            <a:spLocks noChangeArrowheads="1"/>
          </p:cNvSpPr>
          <p:nvPr/>
        </p:nvSpPr>
        <p:spPr bwMode="auto">
          <a:xfrm>
            <a:off x="762000" y="139700"/>
            <a:ext cx="7607300" cy="774700"/>
          </a:xfrm>
          <a:prstGeom prst="downArrowCallout">
            <a:avLst>
              <a:gd name="adj1" fmla="val 225852"/>
              <a:gd name="adj2" fmla="val 204486"/>
              <a:gd name="adj3" fmla="val 19875"/>
              <a:gd name="adj4" fmla="val 61681"/>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defRPr/>
            </a:pPr>
            <a:endParaRPr lang="en-US" sz="2000" b="1" i="1" dirty="0">
              <a:solidFill>
                <a:schemeClr val="tx2">
                  <a:lumMod val="10000"/>
                </a:schemeClr>
              </a:solidFill>
              <a:cs typeface="Arial" charset="0"/>
            </a:endParaRPr>
          </a:p>
          <a:p>
            <a:pPr algn="ctr" defTabSz="912813">
              <a:lnSpc>
                <a:spcPct val="80000"/>
              </a:lnSpc>
              <a:defRPr/>
            </a:pPr>
            <a:r>
              <a:rPr lang="en-US" sz="2000" b="1" i="1" dirty="0">
                <a:solidFill>
                  <a:schemeClr val="tx2">
                    <a:lumMod val="10000"/>
                  </a:schemeClr>
                </a:solidFill>
                <a:cs typeface="Arial" charset="0"/>
              </a:rPr>
              <a:t>Illustration 1 </a:t>
            </a:r>
            <a:r>
              <a:rPr lang="en-US" sz="2000" b="1" dirty="0">
                <a:solidFill>
                  <a:schemeClr val="tx2">
                    <a:lumMod val="10000"/>
                  </a:schemeClr>
                </a:solidFill>
                <a:cs typeface="Arial" charset="0"/>
              </a:rPr>
              <a:t>- Trace and Verification at the M&amp;E Unit (HIV/AIDS)</a:t>
            </a:r>
            <a:endParaRPr lang="en-US" sz="2000" b="1" i="1" dirty="0">
              <a:solidFill>
                <a:schemeClr val="tx2">
                  <a:lumMod val="10000"/>
                </a:schemeClr>
              </a:solidFill>
              <a:cs typeface="Arial" charset="0"/>
            </a:endParaRPr>
          </a:p>
        </p:txBody>
      </p:sp>
      <p:sp>
        <p:nvSpPr>
          <p:cNvPr id="39940" name="Text Box 21"/>
          <p:cNvSpPr txBox="1">
            <a:spLocks noChangeArrowheads="1"/>
          </p:cNvSpPr>
          <p:nvPr/>
        </p:nvSpPr>
        <p:spPr bwMode="auto">
          <a:xfrm>
            <a:off x="1905000" y="1009650"/>
            <a:ext cx="6019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zh-CN" sz="1500" b="1">
                <a:ea typeface="宋体" pitchFamily="2" charset="-122"/>
                <a:cs typeface="Arial" charset="0"/>
              </a:rPr>
              <a:t>Number of patients on ARV - </a:t>
            </a:r>
            <a:r>
              <a:rPr lang="en-US" altLang="zh-CN" sz="1500" b="1" i="1">
                <a:ea typeface="宋体" pitchFamily="2" charset="-122"/>
                <a:cs typeface="Arial" charset="0"/>
              </a:rPr>
              <a:t>31</a:t>
            </a:r>
            <a:r>
              <a:rPr lang="en-US" altLang="zh-CN" sz="1500" b="1" i="1" baseline="30000">
                <a:ea typeface="宋体" pitchFamily="2" charset="-122"/>
                <a:cs typeface="Arial" charset="0"/>
              </a:rPr>
              <a:t>st</a:t>
            </a:r>
            <a:r>
              <a:rPr lang="en-US" altLang="zh-CN" sz="1500" b="1" i="1">
                <a:ea typeface="宋体" pitchFamily="2" charset="-122"/>
                <a:cs typeface="Arial" charset="0"/>
              </a:rPr>
              <a:t> of August 2006</a:t>
            </a:r>
            <a:endParaRPr lang="en-US" sz="1500" b="1" i="1">
              <a:ea typeface="宋体" pitchFamily="2" charset="-122"/>
              <a:cs typeface="Arial" charset="0"/>
            </a:endParaRPr>
          </a:p>
        </p:txBody>
      </p:sp>
      <p:grpSp>
        <p:nvGrpSpPr>
          <p:cNvPr id="39941" name="Group 22"/>
          <p:cNvGrpSpPr>
            <a:grpSpLocks/>
          </p:cNvGrpSpPr>
          <p:nvPr/>
        </p:nvGrpSpPr>
        <p:grpSpPr bwMode="auto">
          <a:xfrm>
            <a:off x="4032250" y="1371600"/>
            <a:ext cx="4540250" cy="4114800"/>
            <a:chOff x="2716" y="1584"/>
            <a:chExt cx="2860" cy="2592"/>
          </a:xfrm>
        </p:grpSpPr>
        <p:sp>
          <p:nvSpPr>
            <p:cNvPr id="39942" name="Rectangle 23"/>
            <p:cNvSpPr>
              <a:spLocks noChangeArrowheads="1"/>
            </p:cNvSpPr>
            <p:nvPr/>
          </p:nvSpPr>
          <p:spPr bwMode="auto">
            <a:xfrm>
              <a:off x="2736" y="1584"/>
              <a:ext cx="2840" cy="2592"/>
            </a:xfrm>
            <a:prstGeom prst="rect">
              <a:avLst/>
            </a:prstGeom>
            <a:solidFill>
              <a:srgbClr val="EAEAEA"/>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39943" name="Group 24"/>
            <p:cNvGrpSpPr>
              <a:grpSpLocks/>
            </p:cNvGrpSpPr>
            <p:nvPr/>
          </p:nvGrpSpPr>
          <p:grpSpPr bwMode="auto">
            <a:xfrm>
              <a:off x="2716" y="1655"/>
              <a:ext cx="2788" cy="2432"/>
              <a:chOff x="2716" y="1655"/>
              <a:chExt cx="2788" cy="2432"/>
            </a:xfrm>
          </p:grpSpPr>
          <p:sp>
            <p:nvSpPr>
              <p:cNvPr id="138265" name="Rectangle 25"/>
              <p:cNvSpPr>
                <a:spLocks noChangeArrowheads="1"/>
              </p:cNvSpPr>
              <p:nvPr/>
            </p:nvSpPr>
            <p:spPr bwMode="auto">
              <a:xfrm>
                <a:off x="3363" y="2745"/>
                <a:ext cx="822" cy="313"/>
              </a:xfrm>
              <a:prstGeom prst="rect">
                <a:avLst/>
              </a:prstGeom>
              <a:solidFill>
                <a:schemeClr val="tx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defRPr/>
                </a:pPr>
                <a:r>
                  <a:rPr lang="en-US" sz="800">
                    <a:solidFill>
                      <a:schemeClr val="tx2">
                        <a:lumMod val="10000"/>
                      </a:schemeClr>
                    </a:solidFill>
                    <a:cs typeface="Arial" charset="0"/>
                  </a:rPr>
                  <a:t>41% Incomplete</a:t>
                </a:r>
              </a:p>
            </p:txBody>
          </p:sp>
          <p:sp>
            <p:nvSpPr>
              <p:cNvPr id="138266" name="Rectangle 26"/>
              <p:cNvSpPr>
                <a:spLocks noChangeArrowheads="1"/>
              </p:cNvSpPr>
              <p:nvPr/>
            </p:nvSpPr>
            <p:spPr bwMode="auto">
              <a:xfrm>
                <a:off x="4179" y="2745"/>
                <a:ext cx="1184" cy="313"/>
              </a:xfrm>
              <a:prstGeom prst="rect">
                <a:avLst/>
              </a:prstGeom>
              <a:solidFill>
                <a:schemeClr val="accent2">
                  <a:lumMod val="5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defRPr/>
                </a:pPr>
                <a:r>
                  <a:rPr lang="en-US" sz="800">
                    <a:cs typeface="Arial" charset="0"/>
                  </a:rPr>
                  <a:t>69% Complete</a:t>
                </a:r>
              </a:p>
            </p:txBody>
          </p:sp>
          <p:sp>
            <p:nvSpPr>
              <p:cNvPr id="39946" name="Rectangle 27"/>
              <p:cNvSpPr>
                <a:spLocks noChangeArrowheads="1"/>
              </p:cNvSpPr>
              <p:nvPr/>
            </p:nvSpPr>
            <p:spPr bwMode="auto">
              <a:xfrm>
                <a:off x="3363" y="3236"/>
                <a:ext cx="2000" cy="313"/>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pPr>
                <a:r>
                  <a:rPr lang="en-US" sz="800">
                    <a:cs typeface="Arial" charset="0"/>
                  </a:rPr>
                  <a:t>No tracking of timeliness</a:t>
                </a:r>
              </a:p>
            </p:txBody>
          </p:sp>
          <p:grpSp>
            <p:nvGrpSpPr>
              <p:cNvPr id="39947" name="Group 28"/>
              <p:cNvGrpSpPr>
                <a:grpSpLocks/>
              </p:cNvGrpSpPr>
              <p:nvPr/>
            </p:nvGrpSpPr>
            <p:grpSpPr bwMode="auto">
              <a:xfrm>
                <a:off x="2716" y="1655"/>
                <a:ext cx="2788" cy="2432"/>
                <a:chOff x="2716" y="1655"/>
                <a:chExt cx="2788" cy="2432"/>
              </a:xfrm>
            </p:grpSpPr>
            <p:sp>
              <p:nvSpPr>
                <p:cNvPr id="39948" name="Text Box 29"/>
                <p:cNvSpPr txBox="1">
                  <a:spLocks noChangeArrowheads="1"/>
                </p:cNvSpPr>
                <p:nvPr/>
              </p:nvSpPr>
              <p:spPr bwMode="auto">
                <a:xfrm>
                  <a:off x="2716" y="2340"/>
                  <a:ext cx="6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800">
                      <a:solidFill>
                        <a:srgbClr val="000000"/>
                      </a:solidFill>
                      <a:cs typeface="Arial" charset="0"/>
                    </a:rPr>
                    <a:t>Availability</a:t>
                  </a:r>
                </a:p>
              </p:txBody>
            </p:sp>
            <p:grpSp>
              <p:nvGrpSpPr>
                <p:cNvPr id="39949" name="Group 30"/>
                <p:cNvGrpSpPr>
                  <a:grpSpLocks/>
                </p:cNvGrpSpPr>
                <p:nvPr/>
              </p:nvGrpSpPr>
              <p:grpSpPr bwMode="auto">
                <a:xfrm>
                  <a:off x="3352" y="2113"/>
                  <a:ext cx="2082" cy="1615"/>
                  <a:chOff x="3408" y="1722"/>
                  <a:chExt cx="2082" cy="1734"/>
                </a:xfrm>
              </p:grpSpPr>
              <p:sp>
                <p:nvSpPr>
                  <p:cNvPr id="39967" name="Line 31"/>
                  <p:cNvSpPr>
                    <a:spLocks noChangeShapeType="1"/>
                  </p:cNvSpPr>
                  <p:nvPr/>
                </p:nvSpPr>
                <p:spPr bwMode="auto">
                  <a:xfrm>
                    <a:off x="3411" y="1722"/>
                    <a:ext cx="0" cy="1734"/>
                  </a:xfrm>
                  <a:prstGeom prst="line">
                    <a:avLst/>
                  </a:prstGeom>
                  <a:noFill/>
                  <a:ln w="28575">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68" name="Line 32"/>
                  <p:cNvSpPr>
                    <a:spLocks noChangeShapeType="1"/>
                  </p:cNvSpPr>
                  <p:nvPr/>
                </p:nvSpPr>
                <p:spPr bwMode="auto">
                  <a:xfrm>
                    <a:off x="3408" y="3446"/>
                    <a:ext cx="2082"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39950" name="Line 33"/>
                <p:cNvSpPr>
                  <a:spLocks noChangeShapeType="1"/>
                </p:cNvSpPr>
                <p:nvPr/>
              </p:nvSpPr>
              <p:spPr bwMode="auto">
                <a:xfrm>
                  <a:off x="5361" y="2111"/>
                  <a:ext cx="0" cy="160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1" name="Line 34"/>
                <p:cNvSpPr>
                  <a:spLocks noChangeShapeType="1"/>
                </p:cNvSpPr>
                <p:nvPr/>
              </p:nvSpPr>
              <p:spPr bwMode="auto">
                <a:xfrm>
                  <a:off x="4960" y="2119"/>
                  <a:ext cx="0" cy="1609"/>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2" name="Line 35"/>
                <p:cNvSpPr>
                  <a:spLocks noChangeShapeType="1"/>
                </p:cNvSpPr>
                <p:nvPr/>
              </p:nvSpPr>
              <p:spPr bwMode="auto">
                <a:xfrm>
                  <a:off x="4559" y="2119"/>
                  <a:ext cx="0" cy="1609"/>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3" name="Line 36"/>
                <p:cNvSpPr>
                  <a:spLocks noChangeShapeType="1"/>
                </p:cNvSpPr>
                <p:nvPr/>
              </p:nvSpPr>
              <p:spPr bwMode="auto">
                <a:xfrm>
                  <a:off x="3756" y="2119"/>
                  <a:ext cx="0" cy="1609"/>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4" name="Line 37"/>
                <p:cNvSpPr>
                  <a:spLocks noChangeShapeType="1"/>
                </p:cNvSpPr>
                <p:nvPr/>
              </p:nvSpPr>
              <p:spPr bwMode="auto">
                <a:xfrm>
                  <a:off x="4158" y="2102"/>
                  <a:ext cx="0" cy="1609"/>
                </a:xfrm>
                <a:prstGeom prst="line">
                  <a:avLst/>
                </a:prstGeom>
                <a:noFill/>
                <a:ln w="952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39955" name="Group 38"/>
                <p:cNvGrpSpPr>
                  <a:grpSpLocks/>
                </p:cNvGrpSpPr>
                <p:nvPr/>
              </p:nvGrpSpPr>
              <p:grpSpPr bwMode="auto">
                <a:xfrm>
                  <a:off x="3363" y="2253"/>
                  <a:ext cx="2000" cy="313"/>
                  <a:chOff x="2976" y="1872"/>
                  <a:chExt cx="2260" cy="192"/>
                </a:xfrm>
              </p:grpSpPr>
              <p:sp>
                <p:nvSpPr>
                  <p:cNvPr id="138279" name="Rectangle 39"/>
                  <p:cNvSpPr>
                    <a:spLocks noChangeArrowheads="1"/>
                  </p:cNvSpPr>
                  <p:nvPr/>
                </p:nvSpPr>
                <p:spPr bwMode="auto">
                  <a:xfrm>
                    <a:off x="2976" y="1872"/>
                    <a:ext cx="1519" cy="192"/>
                  </a:xfrm>
                  <a:prstGeom prst="rect">
                    <a:avLst/>
                  </a:prstGeom>
                  <a:solidFill>
                    <a:schemeClr val="tx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defRPr/>
                    </a:pPr>
                    <a:r>
                      <a:rPr lang="en-US" sz="800" dirty="0">
                        <a:solidFill>
                          <a:schemeClr val="tx2">
                            <a:lumMod val="10000"/>
                          </a:schemeClr>
                        </a:solidFill>
                        <a:cs typeface="Arial" charset="0"/>
                      </a:rPr>
                      <a:t>67% Missing</a:t>
                    </a:r>
                  </a:p>
                </p:txBody>
              </p:sp>
              <p:sp>
                <p:nvSpPr>
                  <p:cNvPr id="138280" name="Rectangle 40"/>
                  <p:cNvSpPr>
                    <a:spLocks noChangeArrowheads="1"/>
                  </p:cNvSpPr>
                  <p:nvPr/>
                </p:nvSpPr>
                <p:spPr bwMode="auto">
                  <a:xfrm>
                    <a:off x="4488" y="1872"/>
                    <a:ext cx="748" cy="192"/>
                  </a:xfrm>
                  <a:prstGeom prst="rect">
                    <a:avLst/>
                  </a:prstGeom>
                  <a:solidFill>
                    <a:schemeClr val="accent2">
                      <a:lumMod val="5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spcBef>
                        <a:spcPct val="50000"/>
                      </a:spcBef>
                      <a:defRPr/>
                    </a:pPr>
                    <a:r>
                      <a:rPr lang="en-US" sz="800">
                        <a:cs typeface="Arial" charset="0"/>
                      </a:rPr>
                      <a:t>33% Available</a:t>
                    </a:r>
                  </a:p>
                </p:txBody>
              </p:sp>
            </p:grpSp>
            <p:sp>
              <p:nvSpPr>
                <p:cNvPr id="39956" name="Text Box 41"/>
                <p:cNvSpPr txBox="1">
                  <a:spLocks noChangeArrowheads="1"/>
                </p:cNvSpPr>
                <p:nvPr/>
              </p:nvSpPr>
              <p:spPr bwMode="auto">
                <a:xfrm>
                  <a:off x="3599" y="3739"/>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20%</a:t>
                  </a:r>
                  <a:endParaRPr lang="en-US" sz="800">
                    <a:solidFill>
                      <a:srgbClr val="000000"/>
                    </a:solidFill>
                    <a:cs typeface="Arial" charset="0"/>
                  </a:endParaRPr>
                </a:p>
              </p:txBody>
            </p:sp>
            <p:sp>
              <p:nvSpPr>
                <p:cNvPr id="39957" name="Text Box 42"/>
                <p:cNvSpPr txBox="1">
                  <a:spLocks noChangeArrowheads="1"/>
                </p:cNvSpPr>
                <p:nvPr/>
              </p:nvSpPr>
              <p:spPr bwMode="auto">
                <a:xfrm>
                  <a:off x="4004" y="3739"/>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40%</a:t>
                  </a:r>
                  <a:endParaRPr lang="en-US" sz="800">
                    <a:solidFill>
                      <a:srgbClr val="000000"/>
                    </a:solidFill>
                    <a:cs typeface="Arial" charset="0"/>
                  </a:endParaRPr>
                </a:p>
              </p:txBody>
            </p:sp>
            <p:sp>
              <p:nvSpPr>
                <p:cNvPr id="39958" name="Text Box 43"/>
                <p:cNvSpPr txBox="1">
                  <a:spLocks noChangeArrowheads="1"/>
                </p:cNvSpPr>
                <p:nvPr/>
              </p:nvSpPr>
              <p:spPr bwMode="auto">
                <a:xfrm>
                  <a:off x="4399" y="3739"/>
                  <a:ext cx="29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60%</a:t>
                  </a:r>
                  <a:endParaRPr lang="en-US" sz="800">
                    <a:solidFill>
                      <a:srgbClr val="000000"/>
                    </a:solidFill>
                    <a:cs typeface="Arial" charset="0"/>
                  </a:endParaRPr>
                </a:p>
              </p:txBody>
            </p:sp>
            <p:sp>
              <p:nvSpPr>
                <p:cNvPr id="39959" name="Text Box 44"/>
                <p:cNvSpPr txBox="1">
                  <a:spLocks noChangeArrowheads="1"/>
                </p:cNvSpPr>
                <p:nvPr/>
              </p:nvSpPr>
              <p:spPr bwMode="auto">
                <a:xfrm>
                  <a:off x="4811" y="3739"/>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80%</a:t>
                  </a:r>
                  <a:endParaRPr lang="en-US" sz="800">
                    <a:solidFill>
                      <a:srgbClr val="000000"/>
                    </a:solidFill>
                    <a:cs typeface="Arial" charset="0"/>
                  </a:endParaRPr>
                </a:p>
              </p:txBody>
            </p:sp>
            <p:sp>
              <p:nvSpPr>
                <p:cNvPr id="39960" name="Text Box 45"/>
                <p:cNvSpPr txBox="1">
                  <a:spLocks noChangeArrowheads="1"/>
                </p:cNvSpPr>
                <p:nvPr/>
              </p:nvSpPr>
              <p:spPr bwMode="auto">
                <a:xfrm>
                  <a:off x="5207" y="3739"/>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sz="800">
                      <a:solidFill>
                        <a:srgbClr val="000000"/>
                      </a:solidFill>
                      <a:cs typeface="Arial" charset="0"/>
                    </a:rPr>
                    <a:t>100%</a:t>
                  </a:r>
                  <a:endParaRPr lang="en-US" sz="800">
                    <a:solidFill>
                      <a:srgbClr val="000000"/>
                    </a:solidFill>
                    <a:cs typeface="Arial" charset="0"/>
                  </a:endParaRPr>
                </a:p>
              </p:txBody>
            </p:sp>
            <p:sp>
              <p:nvSpPr>
                <p:cNvPr id="39961" name="Text Box 46"/>
                <p:cNvSpPr txBox="1">
                  <a:spLocks noChangeArrowheads="1"/>
                </p:cNvSpPr>
                <p:nvPr/>
              </p:nvSpPr>
              <p:spPr bwMode="auto">
                <a:xfrm>
                  <a:off x="2732" y="2838"/>
                  <a:ext cx="6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800">
                      <a:solidFill>
                        <a:srgbClr val="000000"/>
                      </a:solidFill>
                      <a:cs typeface="Arial" charset="0"/>
                    </a:rPr>
                    <a:t>Completeness *</a:t>
                  </a:r>
                </a:p>
              </p:txBody>
            </p:sp>
            <p:sp>
              <p:nvSpPr>
                <p:cNvPr id="39962" name="Text Box 47"/>
                <p:cNvSpPr txBox="1">
                  <a:spLocks noChangeArrowheads="1"/>
                </p:cNvSpPr>
                <p:nvPr/>
              </p:nvSpPr>
              <p:spPr bwMode="auto">
                <a:xfrm>
                  <a:off x="2716" y="3330"/>
                  <a:ext cx="6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800">
                      <a:solidFill>
                        <a:srgbClr val="000000"/>
                      </a:solidFill>
                      <a:cs typeface="Arial" charset="0"/>
                    </a:rPr>
                    <a:t>Timeliness</a:t>
                  </a:r>
                </a:p>
              </p:txBody>
            </p:sp>
            <p:sp>
              <p:nvSpPr>
                <p:cNvPr id="39963" name="Text Box 48"/>
                <p:cNvSpPr txBox="1">
                  <a:spLocks noChangeArrowheads="1"/>
                </p:cNvSpPr>
                <p:nvPr/>
              </p:nvSpPr>
              <p:spPr bwMode="auto">
                <a:xfrm>
                  <a:off x="2900" y="1655"/>
                  <a:ext cx="2496" cy="330"/>
                </a:xfrm>
                <a:prstGeom prst="rect">
                  <a:avLst/>
                </a:prstGeom>
                <a:solidFill>
                  <a:schemeClr val="bg1"/>
                </a:soli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cs typeface="Arial" charset="0"/>
                    </a:rPr>
                    <a:t>2- AVAILABILITY, COMPLETENESS AND</a:t>
                  </a:r>
                  <a:br>
                    <a:rPr lang="en-US" sz="1000" b="1">
                      <a:cs typeface="Arial" charset="0"/>
                    </a:rPr>
                  </a:br>
                  <a:r>
                    <a:rPr lang="en-US" sz="1000" b="1">
                      <a:cs typeface="Arial" charset="0"/>
                    </a:rPr>
                    <a:t>TIMELINESS OF REPORTS</a:t>
                  </a:r>
                </a:p>
              </p:txBody>
            </p:sp>
            <p:sp>
              <p:nvSpPr>
                <p:cNvPr id="39964" name="Text Box 49"/>
                <p:cNvSpPr txBox="1">
                  <a:spLocks noChangeArrowheads="1"/>
                </p:cNvSpPr>
                <p:nvPr/>
              </p:nvSpPr>
              <p:spPr bwMode="auto">
                <a:xfrm>
                  <a:off x="2872" y="3895"/>
                  <a:ext cx="255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00">
                      <a:solidFill>
                        <a:srgbClr val="000000"/>
                      </a:solidFill>
                      <a:cs typeface="Arial" charset="0"/>
                    </a:rPr>
                    <a:t>* 	Report has to include </a:t>
                  </a:r>
                  <a:r>
                    <a:rPr lang="en-US" sz="700" i="1">
                      <a:solidFill>
                        <a:srgbClr val="000000"/>
                      </a:solidFill>
                      <a:cs typeface="Arial" charset="0"/>
                    </a:rPr>
                    <a:t>(1)</a:t>
                  </a:r>
                  <a:r>
                    <a:rPr lang="en-US" sz="700">
                      <a:solidFill>
                        <a:srgbClr val="000000"/>
                      </a:solidFill>
                      <a:cs typeface="Arial" charset="0"/>
                    </a:rPr>
                    <a:t> Name of site; </a:t>
                  </a:r>
                  <a:r>
                    <a:rPr lang="en-US" sz="700" i="1">
                      <a:solidFill>
                        <a:srgbClr val="000000"/>
                      </a:solidFill>
                      <a:cs typeface="Arial" charset="0"/>
                    </a:rPr>
                    <a:t>(2)</a:t>
                  </a:r>
                  <a:r>
                    <a:rPr lang="en-US" sz="700">
                      <a:solidFill>
                        <a:srgbClr val="000000"/>
                      </a:solidFill>
                      <a:cs typeface="Arial" charset="0"/>
                    </a:rPr>
                    <a:t> Reporting Period; </a:t>
                  </a:r>
                  <a:r>
                    <a:rPr lang="en-US" sz="700" i="1">
                      <a:solidFill>
                        <a:srgbClr val="000000"/>
                      </a:solidFill>
                      <a:cs typeface="Arial" charset="0"/>
                    </a:rPr>
                    <a:t>(3)</a:t>
                  </a:r>
                  <a:r>
                    <a:rPr lang="en-US" sz="700">
                      <a:solidFill>
                        <a:srgbClr val="000000"/>
                      </a:solidFill>
                      <a:cs typeface="Arial" charset="0"/>
                    </a:rPr>
                    <a:t> Name of submitting person; </a:t>
                  </a:r>
                  <a:r>
                    <a:rPr lang="en-US" sz="700" i="1">
                      <a:solidFill>
                        <a:srgbClr val="000000"/>
                      </a:solidFill>
                      <a:cs typeface="Arial" charset="0"/>
                    </a:rPr>
                    <a:t>(4)</a:t>
                  </a:r>
                  <a:r>
                    <a:rPr lang="en-US" sz="700">
                      <a:solidFill>
                        <a:srgbClr val="000000"/>
                      </a:solidFill>
                      <a:cs typeface="Arial" charset="0"/>
                    </a:rPr>
                    <a:t> Cumulative data.</a:t>
                  </a:r>
                </a:p>
              </p:txBody>
            </p:sp>
          </p:grpSp>
        </p:gr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0319" name="Group 31"/>
          <p:cNvGraphicFramePr>
            <a:graphicFrameLocks noGrp="1"/>
          </p:cNvGraphicFramePr>
          <p:nvPr>
            <p:ph idx="1"/>
          </p:nvPr>
        </p:nvGraphicFramePr>
        <p:xfrm>
          <a:off x="752475" y="612775"/>
          <a:ext cx="7661275" cy="5026530"/>
        </p:xfrm>
        <a:graphic>
          <a:graphicData uri="http://schemas.openxmlformats.org/drawingml/2006/table">
            <a:tbl>
              <a:tblPr/>
              <a:tblGrid>
                <a:gridCol w="1349375"/>
                <a:gridCol w="3046413"/>
                <a:gridCol w="3265487"/>
              </a:tblGrid>
              <a:tr h="8031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200" b="1" i="0" u="none" strike="noStrike" cap="none" normalizeH="0" baseline="0" dirty="0" smtClean="0">
                          <a:ln>
                            <a:noFill/>
                          </a:ln>
                          <a:solidFill>
                            <a:schemeClr val="tx2">
                              <a:lumMod val="10000"/>
                            </a:schemeClr>
                          </a:solidFill>
                          <a:effectLst/>
                          <a:latin typeface="Arial" charset="0"/>
                        </a:rPr>
                        <a:t>REPORTING LEVEL</a:t>
                      </a:r>
                      <a:endParaRPr kumimoji="0" lang="en-US" sz="1200" b="1" i="0" u="none" strike="noStrike" cap="none" normalizeH="0" baseline="0" dirty="0" smtClean="0">
                        <a:ln>
                          <a:noFill/>
                        </a:ln>
                        <a:solidFill>
                          <a:schemeClr val="tx2">
                            <a:lumMod val="10000"/>
                          </a:schemeClr>
                        </a:solidFill>
                        <a:effectLst/>
                        <a:latin typeface="Arial" charset="0"/>
                      </a:endParaRPr>
                    </a:p>
                  </a:txBody>
                  <a:tcPr marL="90000" marR="90000" marT="46791" marB="4679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200" b="1" i="0" u="none" strike="noStrike" cap="none" normalizeH="0" baseline="0" dirty="0" smtClean="0">
                          <a:ln>
                            <a:noFill/>
                          </a:ln>
                          <a:solidFill>
                            <a:schemeClr val="tx2">
                              <a:lumMod val="10000"/>
                            </a:schemeClr>
                          </a:solidFill>
                          <a:effectLst/>
                          <a:latin typeface="Arial" charset="0"/>
                        </a:rPr>
                        <a:t>FINDINGS</a:t>
                      </a:r>
                      <a:endParaRPr kumimoji="0" lang="en-US" sz="1200" b="1" i="0" u="none" strike="noStrike" cap="none" normalizeH="0" baseline="0" dirty="0" smtClean="0">
                        <a:ln>
                          <a:noFill/>
                        </a:ln>
                        <a:solidFill>
                          <a:schemeClr val="tx2">
                            <a:lumMod val="10000"/>
                          </a:schemeClr>
                        </a:solidFill>
                        <a:effectLst/>
                        <a:latin typeface="Arial" charset="0"/>
                      </a:endParaRPr>
                    </a:p>
                  </a:txBody>
                  <a:tcPr marL="90000" marR="90000" marT="46791" marB="467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200" b="1" i="0" u="none" strike="noStrike" cap="none" normalizeH="0" baseline="0" dirty="0" smtClean="0">
                          <a:ln>
                            <a:noFill/>
                          </a:ln>
                          <a:solidFill>
                            <a:schemeClr val="tx2">
                              <a:lumMod val="10000"/>
                            </a:schemeClr>
                          </a:solidFill>
                          <a:effectLst/>
                          <a:latin typeface="Arial" charset="0"/>
                        </a:rPr>
                        <a:t>RECOMMENDATIONS</a:t>
                      </a:r>
                      <a:endParaRPr kumimoji="0" lang="en-US" sz="1200" b="1" i="0" u="none" strike="noStrike" cap="none" normalizeH="0" baseline="0" dirty="0" smtClean="0">
                        <a:ln>
                          <a:noFill/>
                        </a:ln>
                        <a:solidFill>
                          <a:schemeClr val="tx2">
                            <a:lumMod val="10000"/>
                          </a:schemeClr>
                        </a:solidFill>
                        <a:effectLst/>
                        <a:latin typeface="Arial" charset="0"/>
                      </a:endParaRPr>
                    </a:p>
                  </a:txBody>
                  <a:tcPr marL="90000" marR="90000" marT="46791" marB="4679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549086">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bg1"/>
                          </a:solidFill>
                          <a:effectLst/>
                          <a:latin typeface="Arial" charset="0"/>
                        </a:rPr>
                        <a:t>National M&amp;E Unit</a:t>
                      </a:r>
                    </a:p>
                  </a:txBody>
                  <a:tcPr marL="90000" marR="90000" marT="46791" marB="4679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No specific documentation specifying data-management roles and responsibilities, reporting timelines, standard forms, storage policy, …</a:t>
                      </a:r>
                    </a:p>
                  </a:txBody>
                  <a:tcPr marL="90000" marR="90000" marT="46791" marB="467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Develop a data management manual to be distributed to all reporting levels</a:t>
                      </a:r>
                    </a:p>
                  </a:txBody>
                  <a:tcPr marL="90000" marR="90000" marT="46791" marB="4679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61292">
                <a:tc vMerge="1">
                  <a:txBody>
                    <a:bodyPr/>
                    <a:lstStyle/>
                    <a:p>
                      <a:endParaRPr lang="en-US"/>
                    </a:p>
                  </a:txBody>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Inability to verify reported numbers by the M&amp;E Unit because too many reports (from Service Points) are missing (67%)</a:t>
                      </a:r>
                    </a:p>
                  </a:txBody>
                  <a:tcPr marL="90000" marR="90000" marT="46791" marB="467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Systematically file all reports from Service Points</a:t>
                      </a:r>
                    </a:p>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Develop guidelines on how to address missing or incomplete reports</a:t>
                      </a:r>
                    </a:p>
                  </a:txBody>
                  <a:tcPr marL="90000" marR="90000" marT="46791" marB="4679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2534">
                <a:tc vMerge="1">
                  <a:txBody>
                    <a:bodyPr/>
                    <a:lstStyle/>
                    <a:p>
                      <a:endParaRPr lang="en-US"/>
                    </a:p>
                  </a:txBody>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Most reports received by the M&amp;E Unit are not signed-off by any staff or manager from the Service Point</a:t>
                      </a:r>
                    </a:p>
                  </a:txBody>
                  <a:tcPr marL="90000" marR="90000" marT="46791" marB="467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80975" marR="0" lvl="0" indent="-180975"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charset="0"/>
                        </a:rPr>
                        <a:t>Reinforce the need for documented review of submitted data – for example, by not accepting un-reviewed reports</a:t>
                      </a:r>
                    </a:p>
                  </a:txBody>
                  <a:tcPr marL="90000" marR="90000" marT="46791" marB="4679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40314" name="AutoShape 26"/>
          <p:cNvSpPr>
            <a:spLocks noChangeArrowheads="1"/>
          </p:cNvSpPr>
          <p:nvPr/>
        </p:nvSpPr>
        <p:spPr bwMode="auto">
          <a:xfrm>
            <a:off x="788988" y="152400"/>
            <a:ext cx="7607300" cy="685800"/>
          </a:xfrm>
          <a:prstGeom prst="downArrowCallout">
            <a:avLst>
              <a:gd name="adj1" fmla="val 277315"/>
              <a:gd name="adj2" fmla="val 277315"/>
              <a:gd name="adj3" fmla="val 16667"/>
              <a:gd name="adj4" fmla="val 66667"/>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defRPr/>
            </a:pPr>
            <a:r>
              <a:rPr lang="en-US" b="1" i="1" dirty="0">
                <a:solidFill>
                  <a:schemeClr val="tx2">
                    <a:lumMod val="10000"/>
                  </a:schemeClr>
                </a:solidFill>
                <a:cs typeface="Arial" charset="0"/>
              </a:rPr>
              <a:t>Illustration 3 </a:t>
            </a:r>
            <a:r>
              <a:rPr lang="en-US" b="1" dirty="0">
                <a:solidFill>
                  <a:schemeClr val="tx2">
                    <a:lumMod val="10000"/>
                  </a:schemeClr>
                </a:solidFill>
                <a:cs typeface="Arial" charset="0"/>
              </a:rPr>
              <a:t>– Systems’ Finding at the M&amp;E Unit (HIV/AIDS)</a:t>
            </a:r>
            <a:endParaRPr lang="en-US" b="1" i="1" dirty="0">
              <a:solidFill>
                <a:schemeClr val="tx2">
                  <a:lumMod val="10000"/>
                </a:schemeClr>
              </a:solidFill>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AutoShape 2"/>
          <p:cNvSpPr>
            <a:spLocks noChangeArrowheads="1"/>
          </p:cNvSpPr>
          <p:nvPr/>
        </p:nvSpPr>
        <p:spPr bwMode="auto">
          <a:xfrm>
            <a:off x="754063" y="209550"/>
            <a:ext cx="7772400" cy="685800"/>
          </a:xfrm>
          <a:prstGeom prst="downArrowCallout">
            <a:avLst>
              <a:gd name="adj1" fmla="val 283333"/>
              <a:gd name="adj2" fmla="val 283333"/>
              <a:gd name="adj3" fmla="val 16667"/>
              <a:gd name="adj4" fmla="val 66667"/>
            </a:avLst>
          </a:prstGeom>
          <a:solidFill>
            <a:schemeClr val="accent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912813">
              <a:lnSpc>
                <a:spcPct val="80000"/>
              </a:lnSpc>
              <a:defRPr/>
            </a:pPr>
            <a:r>
              <a:rPr lang="en-US" sz="3600">
                <a:solidFill>
                  <a:schemeClr val="tx2">
                    <a:lumMod val="10000"/>
                  </a:schemeClr>
                </a:solidFill>
              </a:rPr>
              <a:t>Findings from DQAs</a:t>
            </a:r>
            <a:endParaRPr lang="en-US" sz="3600">
              <a:solidFill>
                <a:schemeClr val="tx2">
                  <a:lumMod val="10000"/>
                </a:schemeClr>
              </a:solidFill>
              <a:cs typeface="Arial" charset="0"/>
            </a:endParaRPr>
          </a:p>
        </p:txBody>
      </p:sp>
      <p:sp>
        <p:nvSpPr>
          <p:cNvPr id="41987" name="Rectangle 3"/>
          <p:cNvSpPr>
            <a:spLocks noGrp="1" noChangeArrowheads="1"/>
          </p:cNvSpPr>
          <p:nvPr>
            <p:ph type="body" idx="1"/>
          </p:nvPr>
        </p:nvSpPr>
        <p:spPr>
          <a:xfrm>
            <a:off x="923925" y="1101725"/>
            <a:ext cx="7762875" cy="5070475"/>
          </a:xfrm>
        </p:spPr>
        <p:txBody>
          <a:bodyPr/>
          <a:lstStyle/>
          <a:p>
            <a:pPr>
              <a:lnSpc>
                <a:spcPct val="90000"/>
              </a:lnSpc>
            </a:pPr>
            <a:r>
              <a:rPr lang="en-US" smtClean="0"/>
              <a:t>Data not collected routinely - ‘reporting flurry’</a:t>
            </a:r>
          </a:p>
          <a:p>
            <a:pPr>
              <a:lnSpc>
                <a:spcPct val="90000"/>
              </a:lnSpc>
            </a:pPr>
            <a:r>
              <a:rPr lang="en-US" smtClean="0"/>
              <a:t>Documentation of what was reported (can’t locate source documents/lack of filing system for easy retrieval)</a:t>
            </a:r>
          </a:p>
          <a:p>
            <a:pPr>
              <a:lnSpc>
                <a:spcPct val="90000"/>
              </a:lnSpc>
            </a:pPr>
            <a:r>
              <a:rPr lang="en-US" smtClean="0"/>
              <a:t>Issues around double-counting</a:t>
            </a:r>
          </a:p>
          <a:p>
            <a:pPr>
              <a:lnSpc>
                <a:spcPct val="90000"/>
              </a:lnSpc>
            </a:pPr>
            <a:r>
              <a:rPr lang="en-US" smtClean="0"/>
              <a:t>Integrity – incentives for over-reporting</a:t>
            </a:r>
          </a:p>
          <a:p>
            <a:pPr>
              <a:lnSpc>
                <a:spcPct val="90000"/>
              </a:lnSpc>
            </a:pPr>
            <a:r>
              <a:rPr lang="en-US" smtClean="0"/>
              <a:t>Effect of staff turnover</a:t>
            </a:r>
          </a:p>
          <a:p>
            <a:pPr>
              <a:lnSpc>
                <a:spcPct val="90000"/>
              </a:lnSpc>
            </a:pPr>
            <a:r>
              <a:rPr lang="en-US" smtClean="0"/>
              <a:t>Involving staff in M&amp;E – definitions of indicators, value of data, data use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87350" y="592138"/>
            <a:ext cx="8510588" cy="4648200"/>
          </a:xfrm>
        </p:spPr>
        <p:txBody>
          <a:bodyPr/>
          <a:lstStyle/>
          <a:p>
            <a:pPr eaLnBrk="1" hangingPunct="1">
              <a:lnSpc>
                <a:spcPct val="90000"/>
              </a:lnSpc>
              <a:buFont typeface="Wingdings" pitchFamily="2" charset="2"/>
              <a:buNone/>
            </a:pPr>
            <a:r>
              <a:rPr lang="en-US" sz="2200" smtClean="0"/>
              <a:t>MEASURE Evaluation is a MEASURE project funded by the</a:t>
            </a:r>
          </a:p>
          <a:p>
            <a:pPr eaLnBrk="1" hangingPunct="1">
              <a:lnSpc>
                <a:spcPct val="90000"/>
              </a:lnSpc>
              <a:buFont typeface="Wingdings" pitchFamily="2" charset="2"/>
              <a:buNone/>
            </a:pPr>
            <a:r>
              <a:rPr lang="en-US" sz="2200" smtClean="0"/>
              <a:t>U.S. Agency for International Development and implemented by</a:t>
            </a:r>
          </a:p>
          <a:p>
            <a:pPr eaLnBrk="1" hangingPunct="1">
              <a:lnSpc>
                <a:spcPct val="90000"/>
              </a:lnSpc>
              <a:buFont typeface="Wingdings" pitchFamily="2" charset="2"/>
              <a:buNone/>
            </a:pPr>
            <a:r>
              <a:rPr lang="en-US" sz="2200" smtClean="0"/>
              <a:t>the Carolina Population Center at the University of North Carolina</a:t>
            </a:r>
          </a:p>
          <a:p>
            <a:pPr eaLnBrk="1" hangingPunct="1">
              <a:lnSpc>
                <a:spcPct val="90000"/>
              </a:lnSpc>
              <a:buFont typeface="Wingdings" pitchFamily="2" charset="2"/>
              <a:buNone/>
            </a:pPr>
            <a:r>
              <a:rPr lang="en-US" sz="2200" smtClean="0"/>
              <a:t>at Chapel Hill in partnership with Futures Group International,</a:t>
            </a:r>
          </a:p>
          <a:p>
            <a:pPr eaLnBrk="1" hangingPunct="1">
              <a:lnSpc>
                <a:spcPct val="90000"/>
              </a:lnSpc>
              <a:buFont typeface="Wingdings" pitchFamily="2" charset="2"/>
              <a:buNone/>
            </a:pPr>
            <a:r>
              <a:rPr lang="en-US" sz="2200" smtClean="0"/>
              <a:t>ICF Macro, John Snow, Inc., Management Sciences for Health, </a:t>
            </a:r>
          </a:p>
          <a:p>
            <a:pPr eaLnBrk="1" hangingPunct="1">
              <a:lnSpc>
                <a:spcPct val="90000"/>
              </a:lnSpc>
              <a:buFont typeface="Wingdings" pitchFamily="2" charset="2"/>
              <a:buNone/>
            </a:pPr>
            <a:r>
              <a:rPr lang="en-US" sz="2200" smtClean="0"/>
              <a:t>and Tulane University. Views expressed in this presentation do not</a:t>
            </a:r>
          </a:p>
          <a:p>
            <a:pPr eaLnBrk="1" hangingPunct="1">
              <a:lnSpc>
                <a:spcPct val="90000"/>
              </a:lnSpc>
              <a:buFont typeface="Wingdings" pitchFamily="2" charset="2"/>
              <a:buNone/>
            </a:pPr>
            <a:r>
              <a:rPr lang="en-US" sz="2200" smtClean="0"/>
              <a:t>necessarily reflect the views of USAID or the U.S. Government.</a:t>
            </a:r>
          </a:p>
          <a:p>
            <a:pPr eaLnBrk="1" hangingPunct="1">
              <a:lnSpc>
                <a:spcPct val="90000"/>
              </a:lnSpc>
              <a:buFont typeface="Wingdings" pitchFamily="2" charset="2"/>
              <a:buNone/>
            </a:pPr>
            <a:r>
              <a:rPr lang="en-US" sz="2200" smtClean="0"/>
              <a:t>MEASURE Evaluation is the USAID Global Health Bureau's</a:t>
            </a:r>
          </a:p>
          <a:p>
            <a:pPr eaLnBrk="1" hangingPunct="1">
              <a:lnSpc>
                <a:spcPct val="90000"/>
              </a:lnSpc>
              <a:buFont typeface="Wingdings" pitchFamily="2" charset="2"/>
              <a:buNone/>
            </a:pPr>
            <a:r>
              <a:rPr lang="en-US" sz="2200" smtClean="0"/>
              <a:t>primary vehicle for supporting improvements in monitoring and</a:t>
            </a:r>
          </a:p>
          <a:p>
            <a:pPr eaLnBrk="1" hangingPunct="1">
              <a:lnSpc>
                <a:spcPct val="90000"/>
              </a:lnSpc>
              <a:buFont typeface="Wingdings" pitchFamily="2" charset="2"/>
              <a:buNone/>
            </a:pPr>
            <a:r>
              <a:rPr lang="en-US" sz="2200" smtClean="0"/>
              <a:t>evaluation in population, health and nutrition worldwide.</a:t>
            </a:r>
          </a:p>
          <a:p>
            <a:pPr eaLnBrk="1" hangingPunct="1">
              <a:lnSpc>
                <a:spcPct val="90000"/>
              </a:lnSpc>
            </a:pPr>
            <a:endParaRPr lang="en-US" sz="22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en-US" smtClean="0"/>
              <a:t>Testing and Counseling:  </a:t>
            </a:r>
            <a:br>
              <a:rPr lang="en-US" smtClean="0"/>
            </a:br>
            <a:r>
              <a:rPr lang="en-US" smtClean="0"/>
              <a:t>How are these data collected?</a:t>
            </a:r>
          </a:p>
        </p:txBody>
      </p:sp>
      <p:sp>
        <p:nvSpPr>
          <p:cNvPr id="7171" name="Rectangle 3"/>
          <p:cNvSpPr>
            <a:spLocks noGrp="1" noChangeArrowheads="1"/>
          </p:cNvSpPr>
          <p:nvPr>
            <p:ph type="body" idx="1"/>
          </p:nvPr>
        </p:nvSpPr>
        <p:spPr/>
        <p:txBody>
          <a:bodyPr/>
          <a:lstStyle/>
          <a:p>
            <a:r>
              <a:rPr lang="en-US" smtClean="0"/>
              <a:t>A person walks into the facility</a:t>
            </a:r>
          </a:p>
          <a:p>
            <a:r>
              <a:rPr lang="en-US" smtClean="0"/>
              <a:t>Facility registration</a:t>
            </a:r>
          </a:p>
          <a:p>
            <a:r>
              <a:rPr lang="en-US" smtClean="0"/>
              <a:t>How aggregated at facility level?</a:t>
            </a:r>
          </a:p>
          <a:p>
            <a:r>
              <a:rPr lang="en-US" smtClean="0"/>
              <a:t>How forwarded to next level?</a:t>
            </a:r>
          </a:p>
          <a:p>
            <a:r>
              <a:rPr lang="en-US" smtClean="0"/>
              <a:t>How forwarded to national level?</a:t>
            </a:r>
          </a:p>
          <a:p>
            <a:r>
              <a:rPr lang="en-US" smtClean="0"/>
              <a:t>How forwarded to international level?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en-US" smtClean="0"/>
              <a:t>ARV Treatment:  </a:t>
            </a:r>
            <a:br>
              <a:rPr lang="en-US" smtClean="0"/>
            </a:br>
            <a:r>
              <a:rPr lang="en-US" smtClean="0"/>
              <a:t>How are these data collected?</a:t>
            </a:r>
          </a:p>
        </p:txBody>
      </p:sp>
      <p:sp>
        <p:nvSpPr>
          <p:cNvPr id="8195" name="Rectangle 3"/>
          <p:cNvSpPr>
            <a:spLocks noGrp="1" noChangeArrowheads="1"/>
          </p:cNvSpPr>
          <p:nvPr>
            <p:ph type="body" idx="1"/>
          </p:nvPr>
        </p:nvSpPr>
        <p:spPr/>
        <p:txBody>
          <a:bodyPr/>
          <a:lstStyle/>
          <a:p>
            <a:r>
              <a:rPr lang="en-US" smtClean="0"/>
              <a:t>A person tests positive for HIV</a:t>
            </a:r>
          </a:p>
          <a:p>
            <a:r>
              <a:rPr lang="en-US" smtClean="0"/>
              <a:t>When begin receiving ARV?</a:t>
            </a:r>
          </a:p>
          <a:p>
            <a:r>
              <a:rPr lang="en-US" smtClean="0"/>
              <a:t>How recorded in facility records?</a:t>
            </a:r>
          </a:p>
          <a:p>
            <a:r>
              <a:rPr lang="en-US" smtClean="0"/>
              <a:t>How aggregated at facility level?</a:t>
            </a:r>
          </a:p>
          <a:p>
            <a:r>
              <a:rPr lang="en-US" smtClean="0"/>
              <a:t>How aggregated at next level?</a:t>
            </a:r>
          </a:p>
          <a:p>
            <a:r>
              <a:rPr lang="en-US" smtClean="0"/>
              <a:t>How aggregated at national level?</a:t>
            </a:r>
          </a:p>
          <a:p>
            <a:r>
              <a:rPr lang="en-US" smtClean="0"/>
              <a:t>How aggregated at international level?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en-US" smtClean="0"/>
              <a:t>OVC Care:  </a:t>
            </a:r>
            <a:br>
              <a:rPr lang="en-US" smtClean="0"/>
            </a:br>
            <a:r>
              <a:rPr lang="en-US" smtClean="0"/>
              <a:t>How are these data collected?</a:t>
            </a:r>
          </a:p>
        </p:txBody>
      </p:sp>
      <p:sp>
        <p:nvSpPr>
          <p:cNvPr id="9219" name="Rectangle 3"/>
          <p:cNvSpPr>
            <a:spLocks noGrp="1" noChangeArrowheads="1"/>
          </p:cNvSpPr>
          <p:nvPr>
            <p:ph type="body" idx="1"/>
          </p:nvPr>
        </p:nvSpPr>
        <p:spPr>
          <a:xfrm>
            <a:off x="923925" y="1600199"/>
            <a:ext cx="7762875" cy="4221051"/>
          </a:xfrm>
        </p:spPr>
        <p:txBody>
          <a:bodyPr>
            <a:normAutofit fontScale="77500" lnSpcReduction="20000"/>
          </a:bodyPr>
          <a:lstStyle/>
          <a:p>
            <a:pPr>
              <a:lnSpc>
                <a:spcPct val="110000"/>
              </a:lnSpc>
            </a:pPr>
            <a:r>
              <a:rPr lang="en-US" sz="2800" dirty="0" smtClean="0"/>
              <a:t>A child is identified as being an orphan or vulnerable—how?</a:t>
            </a:r>
          </a:p>
          <a:p>
            <a:pPr>
              <a:lnSpc>
                <a:spcPct val="110000"/>
              </a:lnSpc>
            </a:pPr>
            <a:r>
              <a:rPr lang="en-US" sz="2800" dirty="0" smtClean="0"/>
              <a:t>Receives care from an organization—which ones?  How many?</a:t>
            </a:r>
          </a:p>
          <a:p>
            <a:pPr>
              <a:lnSpc>
                <a:spcPct val="110000"/>
              </a:lnSpc>
            </a:pPr>
            <a:r>
              <a:rPr lang="en-US" sz="2800" dirty="0" smtClean="0"/>
              <a:t>How recorded at organizational level?</a:t>
            </a:r>
          </a:p>
          <a:p>
            <a:pPr>
              <a:lnSpc>
                <a:spcPct val="110000"/>
              </a:lnSpc>
            </a:pPr>
            <a:r>
              <a:rPr lang="en-US" sz="2800" dirty="0" smtClean="0"/>
              <a:t>How aggregated at next level?</a:t>
            </a:r>
          </a:p>
          <a:p>
            <a:pPr>
              <a:lnSpc>
                <a:spcPct val="110000"/>
              </a:lnSpc>
            </a:pPr>
            <a:r>
              <a:rPr lang="en-US" sz="2800" dirty="0" smtClean="0"/>
              <a:t>How aggregated at national level?</a:t>
            </a:r>
          </a:p>
          <a:p>
            <a:pPr>
              <a:lnSpc>
                <a:spcPct val="110000"/>
              </a:lnSpc>
            </a:pPr>
            <a:r>
              <a:rPr lang="en-US" sz="2800" dirty="0" smtClean="0"/>
              <a:t>How aggregated at international level?</a:t>
            </a:r>
          </a:p>
          <a:p>
            <a:pPr>
              <a:lnSpc>
                <a:spcPct val="110000"/>
              </a:lnSpc>
            </a:pPr>
            <a:r>
              <a:rPr lang="en-US" sz="2800" dirty="0" smtClean="0"/>
              <a:t>How do we know that child did not receive care from more than one organization?</a:t>
            </a:r>
          </a:p>
          <a:p>
            <a:pPr>
              <a:lnSpc>
                <a:spcPct val="80000"/>
              </a:lnSpc>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smtClean="0"/>
              <a:t>Why is data quality important?</a:t>
            </a:r>
          </a:p>
        </p:txBody>
      </p:sp>
      <p:sp>
        <p:nvSpPr>
          <p:cNvPr id="10243" name="Rectangle 3"/>
          <p:cNvSpPr>
            <a:spLocks noGrp="1" noChangeArrowheads="1"/>
          </p:cNvSpPr>
          <p:nvPr>
            <p:ph type="body" idx="1"/>
          </p:nvPr>
        </p:nvSpPr>
        <p:spPr>
          <a:xfrm>
            <a:off x="923925" y="1447800"/>
            <a:ext cx="7762875" cy="4556125"/>
          </a:xfrm>
        </p:spPr>
        <p:txBody>
          <a:bodyPr/>
          <a:lstStyle/>
          <a:p>
            <a:r>
              <a:rPr lang="en-US" sz="3300" smtClean="0"/>
              <a:t>Governments and donors collaborating on “Three Ones” </a:t>
            </a:r>
          </a:p>
          <a:p>
            <a:r>
              <a:rPr lang="en-US" sz="3300" smtClean="0"/>
              <a:t>Accountability for funding and results reported increasingly important</a:t>
            </a:r>
          </a:p>
          <a:p>
            <a:r>
              <a:rPr lang="en-US" sz="3300" smtClean="0"/>
              <a:t>Quality data needed at program level for management decisions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2244725" y="1263650"/>
          <a:ext cx="4579938"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67" name="Rectangle 2"/>
          <p:cNvSpPr>
            <a:spLocks noGrp="1" noChangeArrowheads="1"/>
          </p:cNvSpPr>
          <p:nvPr>
            <p:ph type="title"/>
          </p:nvPr>
        </p:nvSpPr>
        <p:spPr/>
        <p:txBody>
          <a:bodyPr/>
          <a:lstStyle/>
          <a:p>
            <a:pPr algn="ctr"/>
            <a:r>
              <a:rPr lang="en-US" smtClean="0"/>
              <a:t>Data quality and PEPFAR/GFATM</a:t>
            </a:r>
          </a:p>
        </p:txBody>
      </p:sp>
      <p:sp>
        <p:nvSpPr>
          <p:cNvPr id="11268" name="Text Box 3"/>
          <p:cNvSpPr txBox="1">
            <a:spLocks noChangeArrowheads="1"/>
          </p:cNvSpPr>
          <p:nvPr/>
        </p:nvSpPr>
        <p:spPr bwMode="auto">
          <a:xfrm>
            <a:off x="3960813" y="3001963"/>
            <a:ext cx="12573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200" b="1"/>
              <a:t>Data Quality</a:t>
            </a:r>
          </a:p>
        </p:txBody>
      </p:sp>
      <p:sp>
        <p:nvSpPr>
          <p:cNvPr id="103436" name="Text Box 12"/>
          <p:cNvSpPr txBox="1">
            <a:spLocks noChangeArrowheads="1"/>
          </p:cNvSpPr>
          <p:nvPr/>
        </p:nvSpPr>
        <p:spPr bwMode="auto">
          <a:xfrm>
            <a:off x="3919538" y="4383088"/>
            <a:ext cx="13477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sz="2100" dirty="0">
                <a:solidFill>
                  <a:schemeClr val="tx1">
                    <a:lumMod val="75000"/>
                  </a:schemeClr>
                </a:solidFill>
              </a:rPr>
              <a:t>Results </a:t>
            </a:r>
          </a:p>
          <a:p>
            <a:pPr>
              <a:defRPr/>
            </a:pPr>
            <a:r>
              <a:rPr lang="en-US" sz="2100" dirty="0">
                <a:solidFill>
                  <a:schemeClr val="tx1">
                    <a:lumMod val="75000"/>
                  </a:schemeClr>
                </a:solidFill>
              </a:rPr>
              <a:t>Reporting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1"/>
          <p:cNvGrpSpPr>
            <a:grpSpLocks/>
          </p:cNvGrpSpPr>
          <p:nvPr/>
        </p:nvGrpSpPr>
        <p:grpSpPr bwMode="auto">
          <a:xfrm>
            <a:off x="914400" y="1292225"/>
            <a:ext cx="6851650" cy="4087813"/>
            <a:chOff x="901700" y="1295400"/>
            <a:chExt cx="7254875" cy="4749800"/>
          </a:xfrm>
        </p:grpSpPr>
        <p:sp>
          <p:nvSpPr>
            <p:cNvPr id="43010" name="Text Box 2"/>
            <p:cNvSpPr txBox="1">
              <a:spLocks noChangeArrowheads="1"/>
            </p:cNvSpPr>
            <p:nvPr/>
          </p:nvSpPr>
          <p:spPr bwMode="auto">
            <a:xfrm>
              <a:off x="901700" y="1295400"/>
              <a:ext cx="3286210" cy="1778177"/>
            </a:xfrm>
            <a:prstGeom prst="rect">
              <a:avLst/>
            </a:prstGeom>
            <a:solidFill>
              <a:schemeClr val="tx1">
                <a:lumMod val="85000"/>
              </a:schemeClr>
            </a:solidFill>
            <a:ln w="9525">
              <a:solidFill>
                <a:schemeClr val="accent2"/>
              </a:solidFill>
              <a:miter lim="800000"/>
              <a:headEnd/>
              <a:tailEnd/>
            </a:ln>
          </p:spPr>
          <p:txBody>
            <a:bodyPr/>
            <a:lstStyle/>
            <a:p>
              <a:pPr algn="ctr">
                <a:defRPr/>
              </a:pPr>
              <a:r>
                <a:rPr lang="en-US" sz="1600" b="1" dirty="0">
                  <a:solidFill>
                    <a:schemeClr val="tx2">
                      <a:lumMod val="10000"/>
                    </a:schemeClr>
                  </a:solidFill>
                </a:rPr>
                <a:t>REAL WORLD</a:t>
              </a:r>
            </a:p>
            <a:p>
              <a:pPr algn="just">
                <a:defRPr/>
              </a:pPr>
              <a:endParaRPr lang="en-US" sz="1200" b="1" dirty="0">
                <a:solidFill>
                  <a:schemeClr val="tx2">
                    <a:lumMod val="10000"/>
                  </a:schemeClr>
                </a:solidFill>
              </a:endParaRPr>
            </a:p>
            <a:p>
              <a:pPr algn="just">
                <a:defRPr/>
              </a:pPr>
              <a:r>
                <a:rPr lang="en-US" sz="1400" b="1" dirty="0">
                  <a:solidFill>
                    <a:schemeClr val="tx2">
                      <a:lumMod val="10000"/>
                    </a:schemeClr>
                  </a:solidFill>
                </a:rPr>
                <a:t>In the </a:t>
              </a:r>
              <a:r>
                <a:rPr lang="en-US" sz="1400" b="1" i="1" dirty="0">
                  <a:solidFill>
                    <a:schemeClr val="tx2">
                      <a:lumMod val="10000"/>
                    </a:schemeClr>
                  </a:solidFill>
                </a:rPr>
                <a:t>real world,</a:t>
              </a:r>
              <a:r>
                <a:rPr lang="en-US" sz="1400" b="1" dirty="0">
                  <a:solidFill>
                    <a:schemeClr val="tx2">
                      <a:lumMod val="10000"/>
                    </a:schemeClr>
                  </a:solidFill>
                </a:rPr>
                <a:t> project activities are implemented in the field. These activities are designed to produce results that are quantifiable.</a:t>
              </a:r>
            </a:p>
          </p:txBody>
        </p:sp>
        <p:sp>
          <p:nvSpPr>
            <p:cNvPr id="43011" name="Text Box 3"/>
            <p:cNvSpPr txBox="1">
              <a:spLocks noChangeArrowheads="1"/>
            </p:cNvSpPr>
            <p:nvPr/>
          </p:nvSpPr>
          <p:spPr bwMode="auto">
            <a:xfrm>
              <a:off x="4855237" y="1295400"/>
              <a:ext cx="3286210" cy="1778177"/>
            </a:xfrm>
            <a:prstGeom prst="rect">
              <a:avLst/>
            </a:prstGeom>
            <a:solidFill>
              <a:schemeClr val="tx1">
                <a:lumMod val="85000"/>
              </a:schemeClr>
            </a:solidFill>
            <a:ln w="9525">
              <a:solidFill>
                <a:schemeClr val="accent2"/>
              </a:solidFill>
              <a:miter lim="800000"/>
              <a:headEnd/>
              <a:tailEnd/>
            </a:ln>
          </p:spPr>
          <p:txBody>
            <a:bodyPr/>
            <a:lstStyle/>
            <a:p>
              <a:pPr algn="ctr">
                <a:defRPr/>
              </a:pPr>
              <a:r>
                <a:rPr lang="en-US" sz="1600" b="1" dirty="0">
                  <a:solidFill>
                    <a:schemeClr val="tx2">
                      <a:lumMod val="10000"/>
                    </a:schemeClr>
                  </a:solidFill>
                </a:rPr>
                <a:t>INFORMATION SYSTEM</a:t>
              </a:r>
              <a:endParaRPr lang="en-US" sz="1600" dirty="0">
                <a:solidFill>
                  <a:schemeClr val="tx2">
                    <a:lumMod val="10000"/>
                  </a:schemeClr>
                </a:solidFill>
              </a:endParaRPr>
            </a:p>
            <a:p>
              <a:pPr algn="just">
                <a:defRPr/>
              </a:pPr>
              <a:r>
                <a:rPr lang="en-US" sz="1200" b="1" i="1" dirty="0">
                  <a:solidFill>
                    <a:schemeClr val="tx2">
                      <a:lumMod val="10000"/>
                    </a:schemeClr>
                  </a:solidFill>
                </a:rPr>
                <a:t> </a:t>
              </a:r>
            </a:p>
            <a:p>
              <a:pPr algn="just">
                <a:defRPr/>
              </a:pPr>
              <a:r>
                <a:rPr lang="en-US" sz="1200" b="1" i="1" dirty="0">
                  <a:solidFill>
                    <a:schemeClr val="tx2">
                      <a:lumMod val="10000"/>
                    </a:schemeClr>
                  </a:solidFill>
                </a:rPr>
                <a:t>An information system</a:t>
              </a:r>
              <a:r>
                <a:rPr lang="en-US" sz="1200" b="1" dirty="0">
                  <a:solidFill>
                    <a:schemeClr val="tx2">
                      <a:lumMod val="10000"/>
                    </a:schemeClr>
                  </a:solidFill>
                </a:rPr>
                <a:t> represents these activities by collecting the results that were produced and mapping them to a recording system.</a:t>
              </a:r>
            </a:p>
          </p:txBody>
        </p:sp>
        <p:sp>
          <p:nvSpPr>
            <p:cNvPr id="43012" name="Text Box 4"/>
            <p:cNvSpPr txBox="1">
              <a:spLocks noChangeArrowheads="1"/>
            </p:cNvSpPr>
            <p:nvPr/>
          </p:nvSpPr>
          <p:spPr bwMode="auto">
            <a:xfrm>
              <a:off x="915147" y="3283860"/>
              <a:ext cx="7241428" cy="494348"/>
            </a:xfrm>
            <a:prstGeom prst="rect">
              <a:avLst/>
            </a:prstGeom>
            <a:solidFill>
              <a:schemeClr val="tx1">
                <a:lumMod val="85000"/>
              </a:schemeClr>
            </a:solidFill>
            <a:ln>
              <a:noFill/>
            </a:ln>
            <a:effectLst>
              <a:outerShdw dist="45791" dir="3378596" algn="ctr" rotWithShape="0">
                <a:schemeClr val="bg2"/>
              </a:outerShdw>
            </a:effectLst>
          </p:spPr>
          <p:txBody>
            <a:bodyPr/>
            <a:lstStyle/>
            <a:p>
              <a:pPr algn="ctr">
                <a:defRPr/>
              </a:pPr>
              <a:r>
                <a:rPr lang="en-US" sz="1400" b="1" dirty="0">
                  <a:solidFill>
                    <a:schemeClr val="tx2">
                      <a:lumMod val="10000"/>
                    </a:schemeClr>
                  </a:solidFill>
                </a:rPr>
                <a:t>Data Quality: </a:t>
              </a:r>
              <a:r>
                <a:rPr lang="en-US" sz="1400" dirty="0">
                  <a:solidFill>
                    <a:schemeClr val="tx2">
                      <a:lumMod val="10000"/>
                    </a:schemeClr>
                  </a:solidFill>
                </a:rPr>
                <a:t>How well the </a:t>
              </a:r>
              <a:r>
                <a:rPr lang="en-US" sz="1400" b="1" dirty="0">
                  <a:solidFill>
                    <a:schemeClr val="tx2">
                      <a:lumMod val="10000"/>
                    </a:schemeClr>
                  </a:solidFill>
                </a:rPr>
                <a:t>information system</a:t>
              </a:r>
              <a:r>
                <a:rPr lang="en-US" sz="1400" dirty="0">
                  <a:solidFill>
                    <a:schemeClr val="tx2">
                      <a:lumMod val="10000"/>
                    </a:schemeClr>
                  </a:solidFill>
                </a:rPr>
                <a:t> represents the </a:t>
              </a:r>
              <a:r>
                <a:rPr lang="en-US" sz="1400" b="1" dirty="0">
                  <a:solidFill>
                    <a:schemeClr val="tx2">
                      <a:lumMod val="10000"/>
                    </a:schemeClr>
                  </a:solidFill>
                </a:rPr>
                <a:t>real world</a:t>
              </a:r>
              <a:endParaRPr lang="en-US" sz="1400" dirty="0">
                <a:solidFill>
                  <a:schemeClr val="tx2">
                    <a:lumMod val="10000"/>
                  </a:schemeClr>
                </a:solidFill>
              </a:endParaRPr>
            </a:p>
          </p:txBody>
        </p:sp>
        <p:sp>
          <p:nvSpPr>
            <p:cNvPr id="43013" name="Text Box 5"/>
            <p:cNvSpPr txBox="1">
              <a:spLocks noChangeArrowheads="1"/>
            </p:cNvSpPr>
            <p:nvPr/>
          </p:nvSpPr>
          <p:spPr bwMode="auto">
            <a:xfrm>
              <a:off x="3505454" y="3975579"/>
              <a:ext cx="1870870" cy="304355"/>
            </a:xfrm>
            <a:prstGeom prst="rect">
              <a:avLst/>
            </a:prstGeom>
            <a:solidFill>
              <a:schemeClr val="tx1">
                <a:lumMod val="85000"/>
              </a:schemeClr>
            </a:solidFill>
            <a:ln>
              <a:noFill/>
            </a:ln>
            <a:effectLst/>
          </p:spPr>
          <p:txBody>
            <a:bodyPr/>
            <a:lstStyle/>
            <a:p>
              <a:pPr algn="ctr">
                <a:defRPr/>
              </a:pPr>
              <a:r>
                <a:rPr lang="en-US" sz="1400" b="1">
                  <a:solidFill>
                    <a:schemeClr val="tx2">
                      <a:lumMod val="10000"/>
                    </a:schemeClr>
                  </a:solidFill>
                </a:rPr>
                <a:t>Data Quality </a:t>
              </a:r>
            </a:p>
          </p:txBody>
        </p:sp>
        <p:sp>
          <p:nvSpPr>
            <p:cNvPr id="43014" name="AutoShape 6"/>
            <p:cNvSpPr>
              <a:spLocks noChangeArrowheads="1"/>
            </p:cNvSpPr>
            <p:nvPr/>
          </p:nvSpPr>
          <p:spPr bwMode="auto">
            <a:xfrm>
              <a:off x="3734060" y="4444103"/>
              <a:ext cx="2208736" cy="1601097"/>
            </a:xfrm>
            <a:prstGeom prst="rightArrowCallout">
              <a:avLst>
                <a:gd name="adj1" fmla="val 28574"/>
                <a:gd name="adj2" fmla="val 25000"/>
                <a:gd name="adj3" fmla="val 20733"/>
                <a:gd name="adj4" fmla="val 64130"/>
              </a:avLst>
            </a:prstGeom>
            <a:solidFill>
              <a:srgbClr val="FFFF99"/>
            </a:solidFill>
            <a:ln>
              <a:noFill/>
            </a:ln>
            <a:effectLst/>
            <a:extLs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sz="1600">
                <a:solidFill>
                  <a:schemeClr val="tx2">
                    <a:lumMod val="10000"/>
                  </a:schemeClr>
                </a:solidFill>
              </a:endParaRPr>
            </a:p>
          </p:txBody>
        </p:sp>
        <p:sp>
          <p:nvSpPr>
            <p:cNvPr id="43015" name="Text Box 7"/>
            <p:cNvSpPr txBox="1">
              <a:spLocks noChangeArrowheads="1"/>
            </p:cNvSpPr>
            <p:nvPr/>
          </p:nvSpPr>
          <p:spPr bwMode="auto">
            <a:xfrm>
              <a:off x="1330337" y="4849911"/>
              <a:ext cx="1494342" cy="496192"/>
            </a:xfrm>
            <a:prstGeom prst="rect">
              <a:avLst/>
            </a:prstGeom>
            <a:solidFill>
              <a:schemeClr val="tx1">
                <a:lumMod val="85000"/>
              </a:schemeClr>
            </a:solidFill>
            <a:ln>
              <a:noFill/>
            </a:ln>
            <a:effectLst/>
          </p:spPr>
          <p:txBody>
            <a:bodyPr/>
            <a:lstStyle/>
            <a:p>
              <a:pPr algn="ctr">
                <a:defRPr/>
              </a:pPr>
              <a:r>
                <a:rPr lang="en-US" sz="1400" b="1" dirty="0">
                  <a:solidFill>
                    <a:schemeClr val="tx2">
                      <a:lumMod val="10000"/>
                    </a:schemeClr>
                  </a:solidFill>
                </a:rPr>
                <a:t>Real World</a:t>
              </a:r>
            </a:p>
          </p:txBody>
        </p:sp>
        <p:sp>
          <p:nvSpPr>
            <p:cNvPr id="43016" name="Text Box 8"/>
            <p:cNvSpPr txBox="1">
              <a:spLocks noChangeArrowheads="1"/>
            </p:cNvSpPr>
            <p:nvPr/>
          </p:nvSpPr>
          <p:spPr bwMode="auto">
            <a:xfrm>
              <a:off x="6090718" y="4899714"/>
              <a:ext cx="1344741" cy="590266"/>
            </a:xfrm>
            <a:prstGeom prst="rect">
              <a:avLst/>
            </a:prstGeom>
            <a:solidFill>
              <a:schemeClr val="tx1">
                <a:lumMod val="85000"/>
              </a:schemeClr>
            </a:solidFill>
            <a:ln>
              <a:noFill/>
            </a:ln>
            <a:effectLst/>
          </p:spPr>
          <p:txBody>
            <a:bodyPr/>
            <a:lstStyle/>
            <a:p>
              <a:pPr algn="ctr">
                <a:defRPr/>
              </a:pPr>
              <a:r>
                <a:rPr lang="en-US" sz="1400" b="1" dirty="0">
                  <a:solidFill>
                    <a:schemeClr val="tx2">
                      <a:lumMod val="10000"/>
                    </a:schemeClr>
                  </a:solidFill>
                </a:rPr>
                <a:t>Information System</a:t>
              </a:r>
            </a:p>
          </p:txBody>
        </p:sp>
        <p:grpSp>
          <p:nvGrpSpPr>
            <p:cNvPr id="12300" name="Group 11"/>
            <p:cNvGrpSpPr>
              <a:grpSpLocks/>
            </p:cNvGrpSpPr>
            <p:nvPr/>
          </p:nvGrpSpPr>
          <p:grpSpPr bwMode="auto">
            <a:xfrm>
              <a:off x="2687637" y="4557713"/>
              <a:ext cx="1046163" cy="1320800"/>
              <a:chOff x="1764" y="2775"/>
              <a:chExt cx="659" cy="832"/>
            </a:xfrm>
          </p:grpSpPr>
          <p:sp>
            <p:nvSpPr>
              <p:cNvPr id="43020" name="Line 12"/>
              <p:cNvSpPr>
                <a:spLocks noChangeShapeType="1"/>
              </p:cNvSpPr>
              <p:nvPr/>
            </p:nvSpPr>
            <p:spPr bwMode="auto">
              <a:xfrm flipV="1">
                <a:off x="1763" y="2775"/>
                <a:ext cx="660" cy="313"/>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sp>
            <p:nvSpPr>
              <p:cNvPr id="43021" name="Line 13"/>
              <p:cNvSpPr>
                <a:spLocks noChangeShapeType="1"/>
              </p:cNvSpPr>
              <p:nvPr/>
            </p:nvSpPr>
            <p:spPr bwMode="auto">
              <a:xfrm flipV="1">
                <a:off x="1763" y="2983"/>
                <a:ext cx="660" cy="105"/>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sp>
            <p:nvSpPr>
              <p:cNvPr id="43022" name="Line 14"/>
              <p:cNvSpPr>
                <a:spLocks noChangeShapeType="1"/>
              </p:cNvSpPr>
              <p:nvPr/>
            </p:nvSpPr>
            <p:spPr bwMode="auto">
              <a:xfrm>
                <a:off x="1763" y="3080"/>
                <a:ext cx="660" cy="0"/>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sp>
            <p:nvSpPr>
              <p:cNvPr id="43023" name="Line 15"/>
              <p:cNvSpPr>
                <a:spLocks noChangeShapeType="1"/>
              </p:cNvSpPr>
              <p:nvPr/>
            </p:nvSpPr>
            <p:spPr bwMode="auto">
              <a:xfrm>
                <a:off x="1763" y="3088"/>
                <a:ext cx="660" cy="208"/>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sp>
            <p:nvSpPr>
              <p:cNvPr id="43024" name="Line 16"/>
              <p:cNvSpPr>
                <a:spLocks noChangeShapeType="1"/>
              </p:cNvSpPr>
              <p:nvPr/>
            </p:nvSpPr>
            <p:spPr bwMode="auto">
              <a:xfrm>
                <a:off x="1763" y="3088"/>
                <a:ext cx="660" cy="311"/>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sp>
            <p:nvSpPr>
              <p:cNvPr id="43025" name="Line 17"/>
              <p:cNvSpPr>
                <a:spLocks noChangeShapeType="1"/>
              </p:cNvSpPr>
              <p:nvPr/>
            </p:nvSpPr>
            <p:spPr bwMode="auto">
              <a:xfrm>
                <a:off x="1763" y="3088"/>
                <a:ext cx="660" cy="519"/>
              </a:xfrm>
              <a:prstGeom prst="line">
                <a:avLst/>
              </a:prstGeom>
              <a:noFill/>
              <a:ln w="9525">
                <a:solidFill>
                  <a:schemeClr val="tx2">
                    <a:lumMod val="10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sz="1600">
                  <a:ln>
                    <a:solidFill>
                      <a:sysClr val="windowText" lastClr="000000"/>
                    </a:solidFill>
                  </a:ln>
                  <a:solidFill>
                    <a:schemeClr val="tx2">
                      <a:lumMod val="10000"/>
                    </a:schemeClr>
                  </a:solidFill>
                </a:endParaRPr>
              </a:p>
            </p:txBody>
          </p:sp>
        </p:grpSp>
        <p:sp>
          <p:nvSpPr>
            <p:cNvPr id="43026" name="Line 18"/>
            <p:cNvSpPr>
              <a:spLocks noChangeShapeType="1"/>
            </p:cNvSpPr>
            <p:nvPr/>
          </p:nvSpPr>
          <p:spPr bwMode="auto">
            <a:xfrm>
              <a:off x="4470306" y="4305758"/>
              <a:ext cx="0" cy="114364"/>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sz="1600">
                <a:solidFill>
                  <a:schemeClr val="tx2">
                    <a:lumMod val="10000"/>
                  </a:schemeClr>
                </a:solidFill>
              </a:endParaRPr>
            </a:p>
          </p:txBody>
        </p:sp>
      </p:grpSp>
      <p:sp>
        <p:nvSpPr>
          <p:cNvPr id="12291" name="Rectangle 19"/>
          <p:cNvSpPr>
            <a:spLocks noGrp="1" noChangeArrowheads="1"/>
          </p:cNvSpPr>
          <p:nvPr>
            <p:ph type="title"/>
          </p:nvPr>
        </p:nvSpPr>
        <p:spPr>
          <a:xfrm>
            <a:off x="457200" y="228600"/>
            <a:ext cx="8229600" cy="868363"/>
          </a:xfrm>
        </p:spPr>
        <p:txBody>
          <a:bodyPr/>
          <a:lstStyle/>
          <a:p>
            <a:pPr algn="ctr"/>
            <a:r>
              <a:rPr lang="en-US" sz="3200" smtClean="0"/>
              <a:t>Data Quality</a:t>
            </a:r>
          </a:p>
        </p:txBody>
      </p:sp>
      <p:sp>
        <p:nvSpPr>
          <p:cNvPr id="43018" name="Text Box 10"/>
          <p:cNvSpPr txBox="1">
            <a:spLocks noChangeArrowheads="1"/>
          </p:cNvSpPr>
          <p:nvPr/>
        </p:nvSpPr>
        <p:spPr bwMode="auto">
          <a:xfrm>
            <a:off x="3576638" y="3984625"/>
            <a:ext cx="1641475" cy="1649413"/>
          </a:xfrm>
          <a:prstGeom prst="rect">
            <a:avLst/>
          </a:prstGeom>
          <a:noFill/>
          <a:ln>
            <a:noFill/>
          </a:ln>
          <a:extLst>
            <a:ext uri="{909E8E84-426E-40DD-AFC4-6F175D3DCCD1}">
              <a14:hiddenFill xmlns:a14="http://schemas.microsoft.com/office/drawing/2010/main">
                <a:gradFill rotWithShape="1">
                  <a:gsLst>
                    <a:gs pos="0">
                      <a:srgbClr val="275177">
                        <a:gamma/>
                        <a:tint val="15686"/>
                        <a:invGamma/>
                      </a:srgbClr>
                    </a:gs>
                    <a:gs pos="100000">
                      <a:srgbClr val="275177"/>
                    </a:gs>
                  </a:gsLst>
                  <a:lin ang="0" scaled="1"/>
                </a:gradFill>
              </a14:hiddenFill>
            </a:ext>
            <a:ext uri="{91240B29-F687-4F45-9708-019B960494DF}">
              <a14:hiddenLine xmlns:a14="http://schemas.microsoft.com/office/drawing/2010/main" w="9525">
                <a:solidFill>
                  <a:schemeClr val="accent1"/>
                </a:solidFill>
                <a:miter lim="800000"/>
                <a:headEnd/>
                <a:tailEnd/>
              </a14:hiddenLine>
            </a:ext>
          </a:extLst>
        </p:spPr>
        <p:txBody>
          <a:bodyPr/>
          <a:lstStyle/>
          <a:p>
            <a:pPr>
              <a:spcBef>
                <a:spcPct val="10000"/>
              </a:spcBef>
              <a:spcAft>
                <a:spcPct val="10000"/>
              </a:spcAft>
              <a:defRPr/>
            </a:pPr>
            <a:r>
              <a:rPr lang="en-US" sz="1200" b="1" dirty="0">
                <a:solidFill>
                  <a:schemeClr val="tx2">
                    <a:lumMod val="10000"/>
                  </a:schemeClr>
                </a:solidFill>
              </a:rPr>
              <a:t>1. Accuracy</a:t>
            </a:r>
          </a:p>
          <a:p>
            <a:pPr>
              <a:spcBef>
                <a:spcPct val="10000"/>
              </a:spcBef>
              <a:spcAft>
                <a:spcPct val="10000"/>
              </a:spcAft>
              <a:defRPr/>
            </a:pPr>
            <a:r>
              <a:rPr lang="en-US" sz="1200" b="1" dirty="0">
                <a:solidFill>
                  <a:schemeClr val="tx2">
                    <a:lumMod val="10000"/>
                  </a:schemeClr>
                </a:solidFill>
              </a:rPr>
              <a:t>2. Reliability</a:t>
            </a:r>
          </a:p>
          <a:p>
            <a:pPr>
              <a:spcBef>
                <a:spcPct val="10000"/>
              </a:spcBef>
              <a:spcAft>
                <a:spcPct val="10000"/>
              </a:spcAft>
              <a:defRPr/>
            </a:pPr>
            <a:r>
              <a:rPr lang="en-US" sz="1200" b="1" dirty="0">
                <a:solidFill>
                  <a:schemeClr val="tx2">
                    <a:lumMod val="10000"/>
                  </a:schemeClr>
                </a:solidFill>
              </a:rPr>
              <a:t>3. Completeness</a:t>
            </a:r>
          </a:p>
          <a:p>
            <a:pPr>
              <a:spcBef>
                <a:spcPct val="10000"/>
              </a:spcBef>
              <a:spcAft>
                <a:spcPct val="10000"/>
              </a:spcAft>
              <a:defRPr/>
            </a:pPr>
            <a:r>
              <a:rPr lang="en-US" sz="1200" b="1" dirty="0">
                <a:solidFill>
                  <a:schemeClr val="tx2">
                    <a:lumMod val="10000"/>
                  </a:schemeClr>
                </a:solidFill>
              </a:rPr>
              <a:t>4. Precision</a:t>
            </a:r>
          </a:p>
          <a:p>
            <a:pPr>
              <a:spcBef>
                <a:spcPct val="10000"/>
              </a:spcBef>
              <a:spcAft>
                <a:spcPct val="10000"/>
              </a:spcAft>
              <a:defRPr/>
            </a:pPr>
            <a:r>
              <a:rPr lang="en-US" sz="1200" b="1" dirty="0">
                <a:solidFill>
                  <a:schemeClr val="tx2">
                    <a:lumMod val="10000"/>
                  </a:schemeClr>
                </a:solidFill>
              </a:rPr>
              <a:t>5. Timeliness</a:t>
            </a:r>
          </a:p>
          <a:p>
            <a:pPr>
              <a:spcBef>
                <a:spcPct val="10000"/>
              </a:spcBef>
              <a:spcAft>
                <a:spcPct val="10000"/>
              </a:spcAft>
              <a:defRPr/>
            </a:pPr>
            <a:r>
              <a:rPr lang="en-US" sz="1200" b="1" dirty="0">
                <a:solidFill>
                  <a:schemeClr val="tx2">
                    <a:lumMod val="10000"/>
                  </a:schemeClr>
                </a:solidFill>
              </a:rPr>
              <a:t>6. Integrity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1">
  <a:themeElements>
    <a:clrScheme name="Custom 1">
      <a:dk1>
        <a:srgbClr val="005A58"/>
      </a:dk1>
      <a:lt1>
        <a:srgbClr val="FFFFFF"/>
      </a:lt1>
      <a:dk2>
        <a:srgbClr val="008080"/>
      </a:dk2>
      <a:lt2>
        <a:srgbClr val="FFE4AF"/>
      </a:lt2>
      <a:accent1>
        <a:srgbClr val="006462"/>
      </a:accent1>
      <a:accent2>
        <a:srgbClr val="A5A5A5"/>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EASURE_Eval_slide_template-1">
  <a:themeElements>
    <a:clrScheme name="2_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2_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2_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2_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282</TotalTime>
  <Words>2877</Words>
  <Application>Microsoft Office PowerPoint</Application>
  <PresentationFormat>On-screen Show (4:3)</PresentationFormat>
  <Paragraphs>495</Paragraphs>
  <Slides>38</Slides>
  <Notes>24</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48" baseType="lpstr">
      <vt:lpstr>Arial</vt:lpstr>
      <vt:lpstr>Wingdings</vt:lpstr>
      <vt:lpstr>Times New Roman</vt:lpstr>
      <vt:lpstr>Wingdings 2</vt:lpstr>
      <vt:lpstr>Palatino</vt:lpstr>
      <vt:lpstr>宋体</vt:lpstr>
      <vt:lpstr>MEASURE_Eval_slide_template-1</vt:lpstr>
      <vt:lpstr>2_MEASURE_Eval_slide_template-1</vt:lpstr>
      <vt:lpstr>Custom Design</vt:lpstr>
      <vt:lpstr>Microsoft Office Excel Chart</vt:lpstr>
      <vt:lpstr>Data Systems Quality</vt:lpstr>
      <vt:lpstr>Session Overview</vt:lpstr>
      <vt:lpstr>Data Quality</vt:lpstr>
      <vt:lpstr>Testing and Counseling:   How are these data collected?</vt:lpstr>
      <vt:lpstr>ARV Treatment:   How are these data collected?</vt:lpstr>
      <vt:lpstr>OVC Care:   How are these data collected?</vt:lpstr>
      <vt:lpstr>Why is data quality important?</vt:lpstr>
      <vt:lpstr>Data quality and PEPFAR/GFATM</vt:lpstr>
      <vt:lpstr>Data Quality</vt:lpstr>
      <vt:lpstr>Dimensions of Data Quality</vt:lpstr>
      <vt:lpstr>Validity/Accuracy:  Questions to ask…</vt:lpstr>
      <vt:lpstr>Reliability:  Questions to ask…</vt:lpstr>
      <vt:lpstr>Reliability:  Questions to ask…</vt:lpstr>
      <vt:lpstr>Completeness:  Questions to ask</vt:lpstr>
      <vt:lpstr>Precision:  Questions to ask…</vt:lpstr>
      <vt:lpstr>Timeliness:  Questions to ask…</vt:lpstr>
      <vt:lpstr>Integrity:  Questions to ask…</vt:lpstr>
      <vt:lpstr>During this workshop, think about…</vt:lpstr>
      <vt:lpstr>…Keep thinking about…</vt:lpstr>
      <vt:lpstr>Data Quality Assessment Tool</vt:lpstr>
      <vt:lpstr>PowerPoint Presentation</vt:lpstr>
      <vt:lpstr>DQA Components</vt:lpstr>
      <vt:lpstr>DQA Components</vt:lpstr>
      <vt:lpstr>PowerPoint Presentation</vt:lpstr>
      <vt:lpstr>PowerPoint Presentation</vt:lpstr>
      <vt:lpstr>DQA Outputs</vt:lpstr>
      <vt:lpstr>DQA Outputs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Shelah Bloom</cp:lastModifiedBy>
  <cp:revision>19</cp:revision>
  <dcterms:created xsi:type="dcterms:W3CDTF">2007-12-03T21:25:38Z</dcterms:created>
  <dcterms:modified xsi:type="dcterms:W3CDTF">2011-02-14T18:30:49Z</dcterms:modified>
</cp:coreProperties>
</file>